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8"/>
  </p:notesMasterIdLst>
  <p:sldIdLst>
    <p:sldId id="256" r:id="rId2"/>
    <p:sldId id="289" r:id="rId3"/>
    <p:sldId id="328" r:id="rId4"/>
    <p:sldId id="290" r:id="rId5"/>
    <p:sldId id="291" r:id="rId6"/>
    <p:sldId id="292" r:id="rId7"/>
    <p:sldId id="293" r:id="rId8"/>
    <p:sldId id="326" r:id="rId9"/>
    <p:sldId id="262" r:id="rId10"/>
    <p:sldId id="295" r:id="rId11"/>
    <p:sldId id="312" r:id="rId12"/>
    <p:sldId id="268" r:id="rId13"/>
    <p:sldId id="294" r:id="rId14"/>
    <p:sldId id="269" r:id="rId15"/>
    <p:sldId id="296" r:id="rId16"/>
    <p:sldId id="297" r:id="rId17"/>
    <p:sldId id="323" r:id="rId18"/>
    <p:sldId id="272" r:id="rId19"/>
    <p:sldId id="273" r:id="rId20"/>
    <p:sldId id="274" r:id="rId21"/>
    <p:sldId id="275" r:id="rId22"/>
    <p:sldId id="276" r:id="rId23"/>
    <p:sldId id="277" r:id="rId24"/>
    <p:sldId id="324" r:id="rId25"/>
    <p:sldId id="327" r:id="rId26"/>
    <p:sldId id="325" r:id="rId27"/>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Verdana" pitchFamily="34" charset="0"/>
        <a:ea typeface="新細明體" charset="-120"/>
        <a:cs typeface="+mn-cs"/>
      </a:defRPr>
    </a:lvl1pPr>
    <a:lvl2pPr marL="457200" algn="l" rtl="0" fontAlgn="base">
      <a:spcBef>
        <a:spcPct val="0"/>
      </a:spcBef>
      <a:spcAft>
        <a:spcPct val="0"/>
      </a:spcAft>
      <a:defRPr kumimoji="1" kern="1200">
        <a:solidFill>
          <a:schemeClr val="tx1"/>
        </a:solidFill>
        <a:latin typeface="Verdana" pitchFamily="34" charset="0"/>
        <a:ea typeface="新細明體" charset="-120"/>
        <a:cs typeface="+mn-cs"/>
      </a:defRPr>
    </a:lvl2pPr>
    <a:lvl3pPr marL="914400" algn="l" rtl="0" fontAlgn="base">
      <a:spcBef>
        <a:spcPct val="0"/>
      </a:spcBef>
      <a:spcAft>
        <a:spcPct val="0"/>
      </a:spcAft>
      <a:defRPr kumimoji="1" kern="1200">
        <a:solidFill>
          <a:schemeClr val="tx1"/>
        </a:solidFill>
        <a:latin typeface="Verdana" pitchFamily="34" charset="0"/>
        <a:ea typeface="新細明體" charset="-120"/>
        <a:cs typeface="+mn-cs"/>
      </a:defRPr>
    </a:lvl3pPr>
    <a:lvl4pPr marL="1371600" algn="l" rtl="0" fontAlgn="base">
      <a:spcBef>
        <a:spcPct val="0"/>
      </a:spcBef>
      <a:spcAft>
        <a:spcPct val="0"/>
      </a:spcAft>
      <a:defRPr kumimoji="1" kern="1200">
        <a:solidFill>
          <a:schemeClr val="tx1"/>
        </a:solidFill>
        <a:latin typeface="Verdana" pitchFamily="34" charset="0"/>
        <a:ea typeface="新細明體" charset="-120"/>
        <a:cs typeface="+mn-cs"/>
      </a:defRPr>
    </a:lvl4pPr>
    <a:lvl5pPr marL="1828800" algn="l" rtl="0" fontAlgn="base">
      <a:spcBef>
        <a:spcPct val="0"/>
      </a:spcBef>
      <a:spcAft>
        <a:spcPct val="0"/>
      </a:spcAft>
      <a:defRPr kumimoji="1" kern="1200">
        <a:solidFill>
          <a:schemeClr val="tx1"/>
        </a:solidFill>
        <a:latin typeface="Verdana" pitchFamily="34" charset="0"/>
        <a:ea typeface="新細明體" charset="-120"/>
        <a:cs typeface="+mn-cs"/>
      </a:defRPr>
    </a:lvl5pPr>
    <a:lvl6pPr marL="2286000" algn="l" defTabSz="914400" rtl="0" eaLnBrk="1" latinLnBrk="0" hangingPunct="1">
      <a:defRPr kumimoji="1" kern="1200">
        <a:solidFill>
          <a:schemeClr val="tx1"/>
        </a:solidFill>
        <a:latin typeface="Verdana" pitchFamily="34" charset="0"/>
        <a:ea typeface="新細明體" charset="-120"/>
        <a:cs typeface="+mn-cs"/>
      </a:defRPr>
    </a:lvl6pPr>
    <a:lvl7pPr marL="2743200" algn="l" defTabSz="914400" rtl="0" eaLnBrk="1" latinLnBrk="0" hangingPunct="1">
      <a:defRPr kumimoji="1" kern="1200">
        <a:solidFill>
          <a:schemeClr val="tx1"/>
        </a:solidFill>
        <a:latin typeface="Verdana" pitchFamily="34" charset="0"/>
        <a:ea typeface="新細明體" charset="-120"/>
        <a:cs typeface="+mn-cs"/>
      </a:defRPr>
    </a:lvl7pPr>
    <a:lvl8pPr marL="3200400" algn="l" defTabSz="914400" rtl="0" eaLnBrk="1" latinLnBrk="0" hangingPunct="1">
      <a:defRPr kumimoji="1" kern="1200">
        <a:solidFill>
          <a:schemeClr val="tx1"/>
        </a:solidFill>
        <a:latin typeface="Verdana" pitchFamily="34" charset="0"/>
        <a:ea typeface="新細明體" charset="-120"/>
        <a:cs typeface="+mn-cs"/>
      </a:defRPr>
    </a:lvl8pPr>
    <a:lvl9pPr marL="3657600" algn="l" defTabSz="914400" rtl="0" eaLnBrk="1" latinLnBrk="0" hangingPunct="1">
      <a:defRPr kumimoji="1" kern="1200">
        <a:solidFill>
          <a:schemeClr val="tx1"/>
        </a:solidFill>
        <a:latin typeface="Verdana" pitchFamily="34"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61" autoAdjust="0"/>
    <p:restoredTop sz="94690" autoAdjust="0"/>
  </p:normalViewPr>
  <p:slideViewPr>
    <p:cSldViewPr>
      <p:cViewPr varScale="1">
        <p:scale>
          <a:sx n="87" d="100"/>
          <a:sy n="87" d="100"/>
        </p:scale>
        <p:origin x="123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ea typeface="新細明體" pitchFamily="18" charset="-120"/>
              </a:defRPr>
            </a:lvl1pPr>
          </a:lstStyle>
          <a:p>
            <a:pPr>
              <a:defRPr/>
            </a:pPr>
            <a:endParaRPr lang="en-US" altLang="zh-TW"/>
          </a:p>
        </p:txBody>
      </p:sp>
      <p:sp>
        <p:nvSpPr>
          <p:cNvPr id="614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新細明體" pitchFamily="18" charset="-120"/>
              </a:defRPr>
            </a:lvl1pPr>
          </a:lstStyle>
          <a:p>
            <a:pPr>
              <a:defRPr/>
            </a:pPr>
            <a:endParaRPr lang="en-US" altLang="zh-TW"/>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新細明體" pitchFamily="18" charset="-120"/>
              </a:defRPr>
            </a:lvl1pPr>
          </a:lstStyle>
          <a:p>
            <a:pPr>
              <a:defRPr/>
            </a:pPr>
            <a:endParaRPr lang="en-US" altLang="zh-TW"/>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ea typeface="新細明體" pitchFamily="18" charset="-120"/>
              </a:defRPr>
            </a:lvl1pPr>
          </a:lstStyle>
          <a:p>
            <a:pPr>
              <a:defRPr/>
            </a:pPr>
            <a:fld id="{F3E3BD20-5C2D-436B-95A1-664DA9551C35}" type="slidenum">
              <a:rPr lang="en-US" altLang="zh-TW"/>
              <a:pPr>
                <a:defRPr/>
              </a:pPr>
              <a:t>‹#›</a:t>
            </a:fld>
            <a:endParaRPr lang="en-US" altLang="zh-TW"/>
          </a:p>
        </p:txBody>
      </p:sp>
    </p:spTree>
    <p:extLst>
      <p:ext uri="{BB962C8B-B14F-4D97-AF65-F5344CB8AC3E}">
        <p14:creationId xmlns:p14="http://schemas.microsoft.com/office/powerpoint/2010/main" val="8687329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7 w 1000"/>
              <a:gd name="T3" fmla="*/ 0 h 1000"/>
              <a:gd name="T4" fmla="*/ 2147483647 w 1000"/>
              <a:gd name="T5" fmla="*/ 11998573 h 1000"/>
              <a:gd name="T6" fmla="*/ 0 w 1000"/>
              <a:gd name="T7" fmla="*/ 11998573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TW" altLang="en-US"/>
          </a:p>
        </p:txBody>
      </p:sp>
      <p:sp>
        <p:nvSpPr>
          <p:cNvPr id="123906" name="Rectangle 2"/>
          <p:cNvSpPr>
            <a:spLocks noGrp="1" noChangeArrowheads="1"/>
          </p:cNvSpPr>
          <p:nvPr>
            <p:ph type="ctrTitle"/>
          </p:nvPr>
        </p:nvSpPr>
        <p:spPr>
          <a:xfrm>
            <a:off x="685800" y="990600"/>
            <a:ext cx="7772400" cy="1371600"/>
          </a:xfrm>
        </p:spPr>
        <p:txBody>
          <a:bodyPr/>
          <a:lstStyle>
            <a:lvl1pPr>
              <a:defRPr sz="4000"/>
            </a:lvl1pPr>
          </a:lstStyle>
          <a:p>
            <a:pPr lvl="0"/>
            <a:r>
              <a:rPr lang="zh-TW" altLang="en-US" noProof="0" smtClean="0"/>
              <a:t>按一下以編輯母片標題樣式</a:t>
            </a:r>
          </a:p>
        </p:txBody>
      </p:sp>
      <p:sp>
        <p:nvSpPr>
          <p:cNvPr id="123907"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zh-TW" altLang="en-US" noProof="0" smtClean="0"/>
              <a:t>按一下以編輯母片副標題樣式</a:t>
            </a:r>
          </a:p>
        </p:txBody>
      </p:sp>
      <p:sp>
        <p:nvSpPr>
          <p:cNvPr id="5" name="Rectangle 4"/>
          <p:cNvSpPr>
            <a:spLocks noGrp="1" noChangeArrowheads="1"/>
          </p:cNvSpPr>
          <p:nvPr>
            <p:ph type="dt" sz="half" idx="10"/>
          </p:nvPr>
        </p:nvSpPr>
        <p:spPr>
          <a:xfrm>
            <a:off x="685800" y="6248400"/>
            <a:ext cx="19050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xfrm>
            <a:off x="6553200" y="6248400"/>
            <a:ext cx="19050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CE378543-C141-4403-BF58-AD15F1BECB98}"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0DCD9763-1B5C-4792-AE2F-4154A5DB400D}"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6CB1F021-260B-4D90-8A28-4D26E08DBDFF}"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15CCFF04-6091-41E6-B3F1-D3BB632A0000}"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8"/>
          <p:cNvSpPr>
            <a:spLocks noGrp="1" noChangeArrowheads="1"/>
          </p:cNvSpPr>
          <p:nvPr>
            <p:ph type="sldNum" sz="quarter" idx="12"/>
          </p:nvPr>
        </p:nvSpPr>
        <p:spPr>
          <a:ln/>
        </p:spPr>
        <p:txBody>
          <a:bodyPr/>
          <a:lstStyle>
            <a:lvl1pPr>
              <a:defRPr/>
            </a:lvl1pPr>
          </a:lstStyle>
          <a:p>
            <a:pPr>
              <a:defRPr/>
            </a:pPr>
            <a:fld id="{B5590583-578E-4C5F-9B63-623E6A5A7B9B}"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8"/>
          <p:cNvSpPr>
            <a:spLocks noGrp="1" noChangeArrowheads="1"/>
          </p:cNvSpPr>
          <p:nvPr>
            <p:ph type="sldNum" sz="quarter" idx="12"/>
          </p:nvPr>
        </p:nvSpPr>
        <p:spPr>
          <a:ln/>
        </p:spPr>
        <p:txBody>
          <a:bodyPr/>
          <a:lstStyle>
            <a:lvl1pPr>
              <a:defRPr/>
            </a:lvl1pPr>
          </a:lstStyle>
          <a:p>
            <a:pPr>
              <a:defRPr/>
            </a:pPr>
            <a:fld id="{1128E007-4E7C-4B6C-90BA-66BD0DAC7781}"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8"/>
          <p:cNvSpPr>
            <a:spLocks noGrp="1" noChangeArrowheads="1"/>
          </p:cNvSpPr>
          <p:nvPr>
            <p:ph type="sldNum" sz="quarter" idx="12"/>
          </p:nvPr>
        </p:nvSpPr>
        <p:spPr>
          <a:ln/>
        </p:spPr>
        <p:txBody>
          <a:bodyPr/>
          <a:lstStyle>
            <a:lvl1pPr>
              <a:defRPr/>
            </a:lvl1pPr>
          </a:lstStyle>
          <a:p>
            <a:pPr>
              <a:defRPr/>
            </a:pPr>
            <a:fld id="{A4445419-FED5-4C50-B929-2985B58EFA9F}"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64043B40-CCBC-407C-9C5E-54386597F649}"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B6DD0820-75B3-4F6B-86ED-F09CB34BA32B}"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6B2BD224-2E4B-40D3-A0F1-DE824A1A91E1}"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73838" y="304800"/>
            <a:ext cx="2001837" cy="57150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566738" y="304800"/>
            <a:ext cx="5854700" cy="57150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937F2876-411B-41CC-8A9C-72350A27ACE4}"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574675" y="304800"/>
            <a:ext cx="8001000" cy="1216025"/>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566738" y="1752600"/>
            <a:ext cx="8001000" cy="4267200"/>
          </a:xfrm>
        </p:spPr>
        <p:txBody>
          <a:bodyPr/>
          <a:lstStyle/>
          <a:p>
            <a:pPr lvl="0"/>
            <a:endParaRPr lang="zh-TW" altLang="en-US"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pPr>
              <a:defRPr/>
            </a:pPr>
            <a:fld id="{78C64EE8-5F0E-452F-A7A6-FA00292A2BE8}"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574675" y="304800"/>
            <a:ext cx="8001000" cy="12160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566738" y="1752600"/>
            <a:ext cx="3924300" cy="4267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3438" y="1752600"/>
            <a:ext cx="3924300" cy="4267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pPr>
              <a:defRPr/>
            </a:pPr>
            <a:fld id="{EF47F4A5-A3AC-4830-AA8F-E8B288668430}"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574675" y="304800"/>
            <a:ext cx="8001000" cy="12160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566738" y="1752600"/>
            <a:ext cx="3924300" cy="4267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3438" y="1752600"/>
            <a:ext cx="3924300" cy="2057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3438" y="3962400"/>
            <a:ext cx="3924300" cy="20574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8"/>
          <p:cNvSpPr>
            <a:spLocks noGrp="1" noChangeArrowheads="1"/>
          </p:cNvSpPr>
          <p:nvPr>
            <p:ph type="sldNum" sz="quarter" idx="12"/>
          </p:nvPr>
        </p:nvSpPr>
        <p:spPr>
          <a:ln/>
        </p:spPr>
        <p:txBody>
          <a:bodyPr/>
          <a:lstStyle>
            <a:lvl1pPr>
              <a:defRPr/>
            </a:lvl1pPr>
          </a:lstStyle>
          <a:p>
            <a:pPr>
              <a:defRPr/>
            </a:pPr>
            <a:fld id="{DADD766D-601F-495F-9711-A93B5CA2B49D}" type="slidenum">
              <a:rPr lang="en-US" altLang="zh-TW"/>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566738" y="1752600"/>
            <a:ext cx="8001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2147483647 w 1000"/>
              <a:gd name="T3" fmla="*/ 0 h 1000"/>
              <a:gd name="T4" fmla="*/ 2147483647 w 1000"/>
              <a:gd name="T5" fmla="*/ 11998354 h 1000"/>
              <a:gd name="T6" fmla="*/ 0 w 1000"/>
              <a:gd name="T7" fmla="*/ 11998354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TW" altLang="en-US"/>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zh-TW" altLang="en-US"/>
          </a:p>
        </p:txBody>
      </p:sp>
      <p:sp>
        <p:nvSpPr>
          <p:cNvPr id="122886"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0" sz="1200">
                <a:ea typeface="新細明體" pitchFamily="18" charset="-120"/>
              </a:defRPr>
            </a:lvl1pPr>
          </a:lstStyle>
          <a:p>
            <a:pPr>
              <a:defRPr/>
            </a:pPr>
            <a:endParaRPr lang="en-US" altLang="zh-TW"/>
          </a:p>
        </p:txBody>
      </p:sp>
      <p:sp>
        <p:nvSpPr>
          <p:cNvPr id="122887"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0" sz="1200">
                <a:ea typeface="新細明體" pitchFamily="18" charset="-120"/>
              </a:defRPr>
            </a:lvl1pPr>
          </a:lstStyle>
          <a:p>
            <a:pPr>
              <a:defRPr/>
            </a:pPr>
            <a:endParaRPr lang="en-US" altLang="zh-TW"/>
          </a:p>
        </p:txBody>
      </p:sp>
      <p:sp>
        <p:nvSpPr>
          <p:cNvPr id="122888"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a:ea typeface="新細明體" pitchFamily="18" charset="-120"/>
              </a:defRPr>
            </a:lvl1pPr>
          </a:lstStyle>
          <a:p>
            <a:pPr>
              <a:defRPr/>
            </a:pPr>
            <a:fld id="{B2A2083C-FA35-4F84-8EF7-BADB29AA09F9}"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733"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新細明體" pitchFamily="18" charset="-120"/>
        </a:defRPr>
      </a:lvl2pPr>
      <a:lvl3pPr algn="l" rtl="0" eaLnBrk="0" fontAlgn="base" hangingPunct="0">
        <a:spcBef>
          <a:spcPct val="0"/>
        </a:spcBef>
        <a:spcAft>
          <a:spcPct val="0"/>
        </a:spcAft>
        <a:defRPr kumimoji="1" sz="3800">
          <a:solidFill>
            <a:schemeClr val="tx2"/>
          </a:solidFill>
          <a:latin typeface="Verdana" pitchFamily="34" charset="0"/>
          <a:ea typeface="新細明體" pitchFamily="18" charset="-120"/>
        </a:defRPr>
      </a:lvl3pPr>
      <a:lvl4pPr algn="l" rtl="0" eaLnBrk="0" fontAlgn="base" hangingPunct="0">
        <a:spcBef>
          <a:spcPct val="0"/>
        </a:spcBef>
        <a:spcAft>
          <a:spcPct val="0"/>
        </a:spcAft>
        <a:defRPr kumimoji="1" sz="3800">
          <a:solidFill>
            <a:schemeClr val="tx2"/>
          </a:solidFill>
          <a:latin typeface="Verdana" pitchFamily="34" charset="0"/>
          <a:ea typeface="新細明體" pitchFamily="18" charset="-120"/>
        </a:defRPr>
      </a:lvl4pPr>
      <a:lvl5pPr algn="l" rtl="0" eaLnBrk="0" fontAlgn="base" hangingPunct="0">
        <a:spcBef>
          <a:spcPct val="0"/>
        </a:spcBef>
        <a:spcAft>
          <a:spcPct val="0"/>
        </a:spcAft>
        <a:defRPr kumimoji="1" sz="3800">
          <a:solidFill>
            <a:schemeClr val="tx2"/>
          </a:solidFill>
          <a:latin typeface="Verdana" pitchFamily="34" charset="0"/>
          <a:ea typeface="新細明體" pitchFamily="18" charset="-120"/>
        </a:defRPr>
      </a:lvl5pPr>
      <a:lvl6pPr marL="457200" algn="l" rtl="0" fontAlgn="base">
        <a:spcBef>
          <a:spcPct val="0"/>
        </a:spcBef>
        <a:spcAft>
          <a:spcPct val="0"/>
        </a:spcAft>
        <a:defRPr kumimoji="1" sz="3800">
          <a:solidFill>
            <a:schemeClr val="tx2"/>
          </a:solidFill>
          <a:latin typeface="Verdana" pitchFamily="34" charset="0"/>
          <a:ea typeface="新細明體" pitchFamily="18" charset="-120"/>
        </a:defRPr>
      </a:lvl6pPr>
      <a:lvl7pPr marL="914400" algn="l" rtl="0" fontAlgn="base">
        <a:spcBef>
          <a:spcPct val="0"/>
        </a:spcBef>
        <a:spcAft>
          <a:spcPct val="0"/>
        </a:spcAft>
        <a:defRPr kumimoji="1" sz="3800">
          <a:solidFill>
            <a:schemeClr val="tx2"/>
          </a:solidFill>
          <a:latin typeface="Verdana" pitchFamily="34" charset="0"/>
          <a:ea typeface="新細明體" pitchFamily="18" charset="-120"/>
        </a:defRPr>
      </a:lvl7pPr>
      <a:lvl8pPr marL="1371600" algn="l" rtl="0" fontAlgn="base">
        <a:spcBef>
          <a:spcPct val="0"/>
        </a:spcBef>
        <a:spcAft>
          <a:spcPct val="0"/>
        </a:spcAft>
        <a:defRPr kumimoji="1" sz="3800">
          <a:solidFill>
            <a:schemeClr val="tx2"/>
          </a:solidFill>
          <a:latin typeface="Verdana" pitchFamily="34" charset="0"/>
          <a:ea typeface="新細明體" pitchFamily="18" charset="-120"/>
        </a:defRPr>
      </a:lvl8pPr>
      <a:lvl9pPr marL="1828800" algn="l" rtl="0" fontAlgn="base">
        <a:spcBef>
          <a:spcPct val="0"/>
        </a:spcBef>
        <a:spcAft>
          <a:spcPct val="0"/>
        </a:spcAft>
        <a:defRPr kumimoji="1" sz="3800">
          <a:solidFill>
            <a:schemeClr val="tx2"/>
          </a:solidFill>
          <a:latin typeface="Verdana" pitchFamily="34" charset="0"/>
          <a:ea typeface="新細明體" pitchFamily="18" charset="-12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n.wikipedia.org/wiki/Radio_Corporation_of_America"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371600" y="2914656"/>
            <a:ext cx="7772400" cy="1371600"/>
          </a:xfrm>
        </p:spPr>
        <p:txBody>
          <a:bodyPr/>
          <a:lstStyle/>
          <a:p>
            <a:pPr eaLnBrk="1" hangingPunct="1"/>
            <a:r>
              <a:rPr lang="zh-TW" altLang="en-US" sz="2800" dirty="0" smtClean="0">
                <a:solidFill>
                  <a:schemeClr val="accent2"/>
                </a:solidFill>
                <a:latin typeface="標楷體" pitchFamily="65" charset="-120"/>
                <a:ea typeface="標楷體" pitchFamily="65" charset="-120"/>
              </a:rPr>
              <a:t>實驗一 </a:t>
            </a:r>
            <a:br>
              <a:rPr lang="zh-TW" altLang="en-US" sz="2800" dirty="0" smtClean="0">
                <a:solidFill>
                  <a:schemeClr val="accent2"/>
                </a:solidFill>
                <a:latin typeface="標楷體" pitchFamily="65" charset="-120"/>
                <a:ea typeface="標楷體" pitchFamily="65" charset="-120"/>
              </a:rPr>
            </a:br>
            <a:r>
              <a:rPr lang="zh-TW" altLang="en-US" sz="2800" dirty="0" smtClean="0">
                <a:solidFill>
                  <a:schemeClr val="accent2"/>
                </a:solidFill>
                <a:latin typeface="標楷體" pitchFamily="65" charset="-120"/>
                <a:ea typeface="標楷體" pitchFamily="65" charset="-120"/>
              </a:rPr>
              <a:t>熱電</a:t>
            </a:r>
            <a:r>
              <a:rPr lang="zh-TW" altLang="en-US" sz="2800" dirty="0">
                <a:solidFill>
                  <a:schemeClr val="accent2"/>
                </a:solidFill>
                <a:latin typeface="標楷體" pitchFamily="65" charset="-120"/>
                <a:ea typeface="標楷體" pitchFamily="65" charset="-120"/>
              </a:rPr>
              <a:t>效應</a:t>
            </a:r>
            <a:r>
              <a:rPr lang="en-US" altLang="zh-TW" sz="2800" dirty="0" smtClean="0">
                <a:solidFill>
                  <a:schemeClr val="accent2"/>
                </a:solidFill>
                <a:latin typeface="標楷體" pitchFamily="65" charset="-120"/>
                <a:ea typeface="標楷體" pitchFamily="65" charset="-120"/>
              </a:rPr>
              <a:t/>
            </a:r>
            <a:br>
              <a:rPr lang="en-US" altLang="zh-TW" sz="2800" dirty="0" smtClean="0">
                <a:solidFill>
                  <a:schemeClr val="accent2"/>
                </a:solidFill>
                <a:latin typeface="標楷體" pitchFamily="65" charset="-120"/>
                <a:ea typeface="標楷體" pitchFamily="65" charset="-120"/>
              </a:rPr>
            </a:br>
            <a:r>
              <a:rPr lang="en-US" altLang="zh-TW" sz="2800" b="1" dirty="0" smtClean="0">
                <a:latin typeface="Times New Roman" pitchFamily="18" charset="0"/>
                <a:cs typeface="Times New Roman" pitchFamily="18" charset="0"/>
              </a:rPr>
              <a:t> </a:t>
            </a:r>
            <a:r>
              <a:rPr lang="en-US" altLang="zh-TW" sz="2800" b="1" dirty="0" smtClean="0">
                <a:solidFill>
                  <a:srgbClr val="FF0000"/>
                </a:solidFill>
                <a:latin typeface="Times New Roman" pitchFamily="18" charset="0"/>
                <a:cs typeface="Times New Roman" pitchFamily="18" charset="0"/>
              </a:rPr>
              <a:t>Thermo-electric effect</a:t>
            </a:r>
            <a:endParaRPr lang="zh-TW" altLang="en-US" sz="2800" dirty="0" smtClean="0">
              <a:solidFill>
                <a:srgbClr val="FF0000"/>
              </a:solidFill>
              <a:latin typeface="標楷體" pitchFamily="65" charset="-120"/>
              <a:ea typeface="標楷體" pitchFamily="65" charset="-120"/>
            </a:endParaRPr>
          </a:p>
        </p:txBody>
      </p:sp>
      <p:sp>
        <p:nvSpPr>
          <p:cNvPr id="3075" name="Rectangle 4"/>
          <p:cNvSpPr>
            <a:spLocks noChangeArrowheads="1"/>
          </p:cNvSpPr>
          <p:nvPr/>
        </p:nvSpPr>
        <p:spPr bwMode="auto">
          <a:xfrm>
            <a:off x="762000" y="1524000"/>
            <a:ext cx="7772400" cy="784225"/>
          </a:xfrm>
          <a:prstGeom prst="rect">
            <a:avLst/>
          </a:prstGeom>
          <a:noFill/>
          <a:ln w="9525">
            <a:noFill/>
            <a:miter lim="800000"/>
            <a:headEnd/>
            <a:tailEnd/>
          </a:ln>
          <a:effectLst/>
        </p:spPr>
        <p:txBody>
          <a:bodyPr anchor="b"/>
          <a:lstStyle/>
          <a:p>
            <a:r>
              <a:rPr lang="zh-TW" altLang="en-US" sz="4000">
                <a:latin typeface="標楷體" pitchFamily="65" charset="-120"/>
                <a:ea typeface="標楷體" pitchFamily="65" charset="-120"/>
              </a:rPr>
              <a:t>半導體專題實驗</a:t>
            </a:r>
          </a:p>
        </p:txBody>
      </p:sp>
      <p:sp>
        <p:nvSpPr>
          <p:cNvPr id="4" name="投影片編號版面配置區 3"/>
          <p:cNvSpPr>
            <a:spLocks noGrp="1"/>
          </p:cNvSpPr>
          <p:nvPr>
            <p:ph type="sldNum" sz="quarter" idx="12"/>
          </p:nvPr>
        </p:nvSpPr>
        <p:spPr/>
        <p:txBody>
          <a:bodyPr/>
          <a:lstStyle/>
          <a:p>
            <a:pPr>
              <a:defRPr/>
            </a:pPr>
            <a:fld id="{CE378543-C141-4403-BF58-AD15F1BECB98}" type="slidenum">
              <a:rPr lang="en-US" altLang="zh-TW" smtClean="0"/>
              <a:pPr>
                <a:defRPr/>
              </a:pPr>
              <a:t>1</a:t>
            </a:fld>
            <a:endParaRPr lang="en-US" altLang="zh-TW"/>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zh-TW" smtClean="0">
                <a:solidFill>
                  <a:srgbClr val="FF3300"/>
                </a:solidFill>
              </a:rPr>
              <a:t>Outline</a:t>
            </a:r>
          </a:p>
        </p:txBody>
      </p:sp>
      <p:sp>
        <p:nvSpPr>
          <p:cNvPr id="4099" name="Rectangle 3"/>
          <p:cNvSpPr>
            <a:spLocks noGrp="1" noChangeArrowheads="1"/>
          </p:cNvSpPr>
          <p:nvPr>
            <p:ph type="body" idx="1"/>
          </p:nvPr>
        </p:nvSpPr>
        <p:spPr/>
        <p:txBody>
          <a:bodyPr/>
          <a:lstStyle/>
          <a:p>
            <a:pPr eaLnBrk="1" hangingPunct="1">
              <a:lnSpc>
                <a:spcPct val="90000"/>
              </a:lnSpc>
            </a:pPr>
            <a:r>
              <a:rPr lang="zh-TW" altLang="en-US" sz="3500" dirty="0" smtClean="0">
                <a:solidFill>
                  <a:srgbClr val="CC0000"/>
                </a:solidFill>
              </a:rPr>
              <a:t>實驗原理</a:t>
            </a:r>
          </a:p>
          <a:p>
            <a:pPr eaLnBrk="1" hangingPunct="1">
              <a:lnSpc>
                <a:spcPct val="90000"/>
              </a:lnSpc>
              <a:buFont typeface="Wingdings" pitchFamily="2" charset="2"/>
              <a:buNone/>
            </a:pPr>
            <a:r>
              <a:rPr lang="zh-TW" altLang="en-US" sz="2600" dirty="0" smtClean="0"/>
              <a:t>    晶片清洗方法與步驟</a:t>
            </a:r>
          </a:p>
          <a:p>
            <a:pPr eaLnBrk="1" hangingPunct="1">
              <a:lnSpc>
                <a:spcPct val="90000"/>
              </a:lnSpc>
              <a:buFont typeface="Wingdings" pitchFamily="2" charset="2"/>
              <a:buNone/>
            </a:pPr>
            <a:r>
              <a:rPr kumimoji="0" lang="zh-TW" altLang="en-US" sz="2600" dirty="0" smtClean="0"/>
              <a:t>    由晶片形狀判別雜質型別和方向性 </a:t>
            </a:r>
          </a:p>
          <a:p>
            <a:pPr eaLnBrk="1" hangingPunct="1">
              <a:lnSpc>
                <a:spcPct val="90000"/>
              </a:lnSpc>
              <a:buFont typeface="Wingdings" pitchFamily="2" charset="2"/>
              <a:buNone/>
            </a:pPr>
            <a:r>
              <a:rPr kumimoji="0" lang="zh-TW" altLang="en-US" sz="2600" dirty="0" smtClean="0"/>
              <a:t>    熱電效應</a:t>
            </a:r>
          </a:p>
          <a:p>
            <a:pPr eaLnBrk="1" hangingPunct="1">
              <a:lnSpc>
                <a:spcPct val="90000"/>
              </a:lnSpc>
            </a:pPr>
            <a:r>
              <a:rPr kumimoji="0" lang="zh-TW" altLang="en-US" sz="3500" dirty="0" smtClean="0">
                <a:solidFill>
                  <a:srgbClr val="CC0000"/>
                </a:solidFill>
              </a:rPr>
              <a:t>實驗步驟</a:t>
            </a:r>
            <a:endParaRPr kumimoji="0" lang="en-US" altLang="zh-TW" sz="3500" dirty="0" smtClean="0">
              <a:solidFill>
                <a:srgbClr val="CC0000"/>
              </a:solidFill>
            </a:endParaRPr>
          </a:p>
          <a:p>
            <a:pPr eaLnBrk="1" hangingPunct="1">
              <a:lnSpc>
                <a:spcPct val="90000"/>
              </a:lnSpc>
            </a:pPr>
            <a:r>
              <a:rPr kumimoji="0" lang="zh-TW" altLang="en-US" sz="3500" dirty="0" smtClean="0">
                <a:solidFill>
                  <a:srgbClr val="CC0000"/>
                </a:solidFill>
              </a:rPr>
              <a:t>實驗</a:t>
            </a:r>
            <a:r>
              <a:rPr kumimoji="0" lang="zh-TW" altLang="en-US" sz="3500" dirty="0" smtClean="0">
                <a:solidFill>
                  <a:srgbClr val="CC0000"/>
                </a:solidFill>
              </a:rPr>
              <a:t>注意事項</a:t>
            </a:r>
            <a:endParaRPr kumimoji="0" lang="en-US" altLang="zh-TW" sz="3500" dirty="0">
              <a:solidFill>
                <a:srgbClr val="CC0000"/>
              </a:solidFill>
            </a:endParaRPr>
          </a:p>
          <a:p>
            <a:pPr eaLnBrk="1" hangingPunct="1">
              <a:lnSpc>
                <a:spcPct val="90000"/>
              </a:lnSpc>
              <a:buNone/>
            </a:pPr>
            <a:r>
              <a:rPr lang="zh-TW" altLang="en-US" sz="2800" dirty="0" smtClean="0"/>
              <a:t>    化學藥品</a:t>
            </a:r>
            <a:r>
              <a:rPr lang="en-US" altLang="zh-TW" sz="2800" dirty="0" smtClean="0"/>
              <a:t>MSDS</a:t>
            </a:r>
            <a:endParaRPr kumimoji="0" lang="en-US" altLang="zh-TW" sz="2800" dirty="0" smtClean="0">
              <a:solidFill>
                <a:srgbClr val="CC0000"/>
              </a:solidFill>
            </a:endParaRPr>
          </a:p>
          <a:p>
            <a:pPr eaLnBrk="1" hangingPunct="1">
              <a:lnSpc>
                <a:spcPct val="90000"/>
              </a:lnSpc>
            </a:pPr>
            <a:endParaRPr kumimoji="0" lang="en-US" altLang="zh-TW" sz="3500" dirty="0" smtClean="0">
              <a:solidFill>
                <a:srgbClr val="CC0000"/>
              </a:solidFill>
            </a:endParaRPr>
          </a:p>
          <a:p>
            <a:pPr marL="0" indent="0" eaLnBrk="1" hangingPunct="1">
              <a:lnSpc>
                <a:spcPct val="90000"/>
              </a:lnSpc>
              <a:buNone/>
            </a:pPr>
            <a:endParaRPr kumimoji="0" lang="zh-TW" altLang="en-US" sz="3500" dirty="0" smtClean="0">
              <a:solidFill>
                <a:srgbClr val="CC0000"/>
              </a:solidFill>
            </a:endParaRPr>
          </a:p>
          <a:p>
            <a:pPr eaLnBrk="1" hangingPunct="1">
              <a:lnSpc>
                <a:spcPct val="90000"/>
              </a:lnSpc>
            </a:pPr>
            <a:endParaRPr kumimoji="0" lang="zh-TW" altLang="en-US" sz="3500" dirty="0" smtClean="0">
              <a:solidFill>
                <a:srgbClr val="CC0000"/>
              </a:solidFill>
            </a:endParaRPr>
          </a:p>
          <a:p>
            <a:pPr eaLnBrk="1" hangingPunct="1">
              <a:lnSpc>
                <a:spcPct val="90000"/>
              </a:lnSpc>
              <a:buFont typeface="Wingdings" pitchFamily="2" charset="2"/>
              <a:buNone/>
            </a:pPr>
            <a:r>
              <a:rPr kumimoji="0" lang="zh-TW" altLang="en-US" sz="3500" dirty="0" smtClean="0"/>
              <a:t>       </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2</a:t>
            </a:fld>
            <a:endParaRPr lang="en-US" altLang="zh-TW"/>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TW" altLang="en-US" dirty="0" smtClean="0">
                <a:solidFill>
                  <a:srgbClr val="FF3300"/>
                </a:solidFill>
              </a:rPr>
              <a:t>預報問</a:t>
            </a:r>
            <a:r>
              <a:rPr lang="zh-TW" altLang="en-US" dirty="0" smtClean="0">
                <a:solidFill>
                  <a:srgbClr val="FF3300"/>
                </a:solidFill>
              </a:rPr>
              <a:t>題</a:t>
            </a:r>
            <a:endParaRPr lang="en-US" altLang="zh-TW" dirty="0" smtClean="0">
              <a:solidFill>
                <a:srgbClr val="FF3300"/>
              </a:solidFill>
            </a:endParaRPr>
          </a:p>
        </p:txBody>
      </p:sp>
      <p:sp>
        <p:nvSpPr>
          <p:cNvPr id="4099" name="Rectangle 3"/>
          <p:cNvSpPr>
            <a:spLocks noGrp="1" noChangeArrowheads="1"/>
          </p:cNvSpPr>
          <p:nvPr>
            <p:ph type="body" idx="1"/>
          </p:nvPr>
        </p:nvSpPr>
        <p:spPr/>
        <p:txBody>
          <a:bodyPr/>
          <a:lstStyle/>
          <a:p>
            <a:pPr marL="457200" indent="-457200" eaLnBrk="1" hangingPunct="1">
              <a:lnSpc>
                <a:spcPct val="90000"/>
              </a:lnSpc>
              <a:buAutoNum type="arabicPeriod"/>
            </a:pPr>
            <a:r>
              <a:rPr kumimoji="0" lang="zh-TW" altLang="en-US" sz="2000" dirty="0" smtClean="0">
                <a:solidFill>
                  <a:srgbClr val="CC0000"/>
                </a:solidFill>
              </a:rPr>
              <a:t>如何利用熱電效應實驗判斷晶片為</a:t>
            </a:r>
            <a:r>
              <a:rPr kumimoji="0" lang="en-US" altLang="zh-TW" sz="2000" dirty="0" smtClean="0">
                <a:solidFill>
                  <a:srgbClr val="CC0000"/>
                </a:solidFill>
              </a:rPr>
              <a:t>N/P</a:t>
            </a:r>
            <a:r>
              <a:rPr kumimoji="0" lang="zh-TW" altLang="en-US" sz="2000" dirty="0" smtClean="0">
                <a:solidFill>
                  <a:srgbClr val="CC0000"/>
                </a:solidFill>
              </a:rPr>
              <a:t>型</a:t>
            </a:r>
            <a:r>
              <a:rPr kumimoji="0" lang="en-US" altLang="zh-TW" sz="2000" dirty="0" smtClean="0">
                <a:solidFill>
                  <a:srgbClr val="CC0000"/>
                </a:solidFill>
              </a:rPr>
              <a:t>?</a:t>
            </a:r>
          </a:p>
          <a:p>
            <a:pPr marL="457200" indent="-457200" eaLnBrk="1" hangingPunct="1">
              <a:lnSpc>
                <a:spcPct val="90000"/>
              </a:lnSpc>
              <a:buAutoNum type="arabicPeriod"/>
            </a:pPr>
            <a:endParaRPr kumimoji="0" lang="en-US" altLang="zh-TW" sz="2000" dirty="0" smtClean="0">
              <a:solidFill>
                <a:srgbClr val="CC0000"/>
              </a:solidFill>
            </a:endParaRPr>
          </a:p>
          <a:p>
            <a:pPr marL="0" indent="0" eaLnBrk="1" hangingPunct="1">
              <a:lnSpc>
                <a:spcPct val="90000"/>
              </a:lnSpc>
              <a:buNone/>
            </a:pPr>
            <a:endParaRPr kumimoji="0" lang="zh-TW" altLang="en-US" sz="3500" dirty="0" smtClean="0">
              <a:solidFill>
                <a:srgbClr val="CC0000"/>
              </a:solidFill>
            </a:endParaRPr>
          </a:p>
          <a:p>
            <a:pPr eaLnBrk="1" hangingPunct="1">
              <a:lnSpc>
                <a:spcPct val="90000"/>
              </a:lnSpc>
            </a:pPr>
            <a:endParaRPr kumimoji="0" lang="zh-TW" altLang="en-US" sz="3500" dirty="0" smtClean="0">
              <a:solidFill>
                <a:srgbClr val="CC0000"/>
              </a:solidFill>
            </a:endParaRPr>
          </a:p>
          <a:p>
            <a:pPr eaLnBrk="1" hangingPunct="1">
              <a:lnSpc>
                <a:spcPct val="90000"/>
              </a:lnSpc>
              <a:buFont typeface="Wingdings" pitchFamily="2" charset="2"/>
              <a:buNone/>
            </a:pPr>
            <a:r>
              <a:rPr kumimoji="0" lang="zh-TW" altLang="en-US" sz="3500" dirty="0" smtClean="0"/>
              <a:t>       </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3</a:t>
            </a:fld>
            <a:endParaRPr lang="en-US" altLang="zh-TW"/>
          </a:p>
        </p:txBody>
      </p:sp>
    </p:spTree>
    <p:extLst>
      <p:ext uri="{BB962C8B-B14F-4D97-AF65-F5344CB8AC3E}">
        <p14:creationId xmlns:p14="http://schemas.microsoft.com/office/powerpoint/2010/main" val="4227394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74675" y="692150"/>
            <a:ext cx="8001000" cy="828675"/>
          </a:xfrm>
        </p:spPr>
        <p:txBody>
          <a:bodyPr/>
          <a:lstStyle/>
          <a:p>
            <a:pPr eaLnBrk="1" hangingPunct="1"/>
            <a:r>
              <a:rPr lang="zh-TW" altLang="en-US" b="1" smtClean="0">
                <a:solidFill>
                  <a:srgbClr val="FF3300"/>
                </a:solidFill>
              </a:rPr>
              <a:t>實驗原理</a:t>
            </a:r>
          </a:p>
        </p:txBody>
      </p:sp>
      <p:sp>
        <p:nvSpPr>
          <p:cNvPr id="5123" name="Rectangle 3"/>
          <p:cNvSpPr>
            <a:spLocks noGrp="1" noChangeArrowheads="1"/>
          </p:cNvSpPr>
          <p:nvPr>
            <p:ph type="body" idx="1"/>
          </p:nvPr>
        </p:nvSpPr>
        <p:spPr>
          <a:xfrm>
            <a:off x="250825" y="1700213"/>
            <a:ext cx="8229600" cy="4824412"/>
          </a:xfrm>
        </p:spPr>
        <p:txBody>
          <a:bodyPr/>
          <a:lstStyle/>
          <a:p>
            <a:pPr eaLnBrk="1" hangingPunct="1">
              <a:lnSpc>
                <a:spcPct val="80000"/>
              </a:lnSpc>
              <a:buFont typeface="Wingdings" pitchFamily="2" charset="2"/>
              <a:buNone/>
            </a:pPr>
            <a:r>
              <a:rPr kumimoji="0" lang="zh-TW" altLang="en-US" smtClean="0">
                <a:solidFill>
                  <a:srgbClr val="0066FF"/>
                </a:solidFill>
              </a:rPr>
              <a:t>晶片清洗的方法與步驟</a:t>
            </a:r>
            <a:endParaRPr lang="zh-TW" altLang="en-US" smtClean="0">
              <a:solidFill>
                <a:srgbClr val="0066FF"/>
              </a:solidFill>
            </a:endParaRPr>
          </a:p>
          <a:p>
            <a:pPr eaLnBrk="1" hangingPunct="1">
              <a:lnSpc>
                <a:spcPct val="80000"/>
              </a:lnSpc>
              <a:buFont typeface="Wingdings" pitchFamily="2" charset="2"/>
              <a:buNone/>
            </a:pPr>
            <a:r>
              <a:rPr lang="zh-TW" altLang="en-US" sz="2100" smtClean="0"/>
              <a:t>     在晶片製造上，晶片清冼是每一個製程步驟所須之必要程序，其目的在使晶片表面之污染物儘可能的降低，使得元件獲得良好而穩定之特性以及製程良好之再現性。</a:t>
            </a:r>
          </a:p>
          <a:p>
            <a:pPr eaLnBrk="1" hangingPunct="1">
              <a:lnSpc>
                <a:spcPct val="80000"/>
              </a:lnSpc>
              <a:buFont typeface="Wingdings" pitchFamily="2" charset="2"/>
              <a:buNone/>
            </a:pPr>
            <a:r>
              <a:rPr lang="zh-TW" altLang="en-US" sz="2100" smtClean="0"/>
              <a:t>   </a:t>
            </a:r>
          </a:p>
          <a:p>
            <a:pPr eaLnBrk="1" hangingPunct="1">
              <a:lnSpc>
                <a:spcPct val="80000"/>
              </a:lnSpc>
              <a:buFont typeface="Wingdings" pitchFamily="2" charset="2"/>
              <a:buNone/>
            </a:pPr>
            <a:r>
              <a:rPr lang="zh-TW" altLang="en-US" sz="2100" smtClean="0">
                <a:solidFill>
                  <a:srgbClr val="0066FF"/>
                </a:solidFill>
              </a:rPr>
              <a:t>污染物的來源與性質</a:t>
            </a:r>
          </a:p>
          <a:p>
            <a:pPr eaLnBrk="1" hangingPunct="1">
              <a:lnSpc>
                <a:spcPct val="80000"/>
              </a:lnSpc>
              <a:buFont typeface="Wingdings" pitchFamily="2" charset="2"/>
              <a:buNone/>
            </a:pPr>
            <a:r>
              <a:rPr lang="zh-TW" altLang="en-US" sz="2100" smtClean="0"/>
              <a:t>         </a:t>
            </a:r>
            <a:r>
              <a:rPr lang="zh-TW" altLang="en-US" sz="2100" smtClean="0">
                <a:solidFill>
                  <a:srgbClr val="CC0000"/>
                </a:solidFill>
              </a:rPr>
              <a:t>分子性</a:t>
            </a:r>
            <a:r>
              <a:rPr lang="zh-TW" altLang="en-US" smtClean="0"/>
              <a:t>  </a:t>
            </a:r>
            <a:r>
              <a:rPr lang="zh-TW" altLang="en-US" sz="1900" smtClean="0"/>
              <a:t>如蠟、脂、油此類污染物易使晶片表面導致斥水性，而  </a:t>
            </a:r>
          </a:p>
          <a:p>
            <a:pPr eaLnBrk="1" hangingPunct="1">
              <a:lnSpc>
                <a:spcPct val="80000"/>
              </a:lnSpc>
              <a:buFont typeface="Wingdings" pitchFamily="2" charset="2"/>
              <a:buNone/>
            </a:pPr>
            <a:r>
              <a:rPr lang="zh-TW" altLang="en-US" sz="1900" smtClean="0"/>
              <a:t>                       將離子性污染物覆蓋住，不易清洗，使產品受到損失。</a:t>
            </a:r>
          </a:p>
          <a:p>
            <a:pPr eaLnBrk="1" hangingPunct="1">
              <a:lnSpc>
                <a:spcPct val="80000"/>
              </a:lnSpc>
              <a:buFont typeface="Wingdings" pitchFamily="2" charset="2"/>
              <a:buNone/>
            </a:pPr>
            <a:r>
              <a:rPr lang="zh-TW" altLang="en-US" sz="1900" smtClean="0"/>
              <a:t>          </a:t>
            </a:r>
            <a:r>
              <a:rPr lang="zh-TW" altLang="en-US" sz="2100" smtClean="0">
                <a:solidFill>
                  <a:srgbClr val="CC0000"/>
                </a:solidFill>
              </a:rPr>
              <a:t>離子性</a:t>
            </a:r>
            <a:r>
              <a:rPr lang="zh-TW" altLang="en-US" sz="2100" smtClean="0">
                <a:solidFill>
                  <a:srgbClr val="FF3300"/>
                </a:solidFill>
              </a:rPr>
              <a:t>   </a:t>
            </a:r>
            <a:r>
              <a:rPr lang="zh-TW" altLang="en-US" sz="1900" smtClean="0"/>
              <a:t>晶片在氫氟酸</a:t>
            </a:r>
            <a:r>
              <a:rPr lang="en-US" altLang="zh-TW" sz="1900" smtClean="0"/>
              <a:t>(HF </a:t>
            </a:r>
            <a:r>
              <a:rPr lang="zh-TW" altLang="en-US" sz="1900" smtClean="0"/>
              <a:t>水溶液</a:t>
            </a:r>
            <a:r>
              <a:rPr lang="en-US" altLang="zh-TW" sz="1900" smtClean="0"/>
              <a:t>)</a:t>
            </a:r>
            <a:r>
              <a:rPr lang="zh-TW" altLang="en-US" sz="1900" smtClean="0"/>
              <a:t>或其他蝕刻液浸蝕過甚至於去  	            離子水中浸洗過而附著於上面的。</a:t>
            </a:r>
          </a:p>
          <a:p>
            <a:pPr eaLnBrk="1" hangingPunct="1">
              <a:lnSpc>
                <a:spcPct val="80000"/>
              </a:lnSpc>
              <a:buFont typeface="Wingdings" pitchFamily="2" charset="2"/>
              <a:buNone/>
            </a:pPr>
            <a:r>
              <a:rPr lang="zh-TW" altLang="en-US" sz="2100" smtClean="0"/>
              <a:t>         </a:t>
            </a:r>
            <a:r>
              <a:rPr lang="zh-TW" altLang="en-US" sz="2100" smtClean="0">
                <a:solidFill>
                  <a:srgbClr val="CC0000"/>
                </a:solidFill>
              </a:rPr>
              <a:t>原子性</a:t>
            </a:r>
            <a:r>
              <a:rPr lang="zh-TW" altLang="en-US" sz="1900" smtClean="0"/>
              <a:t>   由蝕刻酸液造成，過渡金屬如金鉑銅等與矽原子反應還  </a:t>
            </a:r>
          </a:p>
          <a:p>
            <a:pPr eaLnBrk="1" hangingPunct="1">
              <a:lnSpc>
                <a:spcPct val="80000"/>
              </a:lnSpc>
              <a:buFont typeface="Wingdings" pitchFamily="2" charset="2"/>
              <a:buNone/>
            </a:pPr>
            <a:r>
              <a:rPr lang="zh-TW" altLang="en-US" sz="1900" smtClean="0"/>
              <a:t>                       原而鍍於晶片表面，影響半導體之各項性質。</a:t>
            </a:r>
          </a:p>
          <a:p>
            <a:pPr eaLnBrk="1" hangingPunct="1">
              <a:lnSpc>
                <a:spcPct val="80000"/>
              </a:lnSpc>
              <a:buFont typeface="Wingdings" pitchFamily="2" charset="2"/>
              <a:buNone/>
            </a:pPr>
            <a:r>
              <a:rPr lang="zh-TW" altLang="en-US" sz="1900" smtClean="0"/>
              <a:t>          </a:t>
            </a:r>
            <a:r>
              <a:rPr lang="zh-TW" altLang="en-US" sz="2100" smtClean="0">
                <a:solidFill>
                  <a:srgbClr val="CC0000"/>
                </a:solidFill>
              </a:rPr>
              <a:t>粒狀非均勻態</a:t>
            </a:r>
            <a:r>
              <a:rPr lang="zh-TW" altLang="en-US" sz="1900" smtClean="0"/>
              <a:t>   矽顆粒</a:t>
            </a:r>
            <a:r>
              <a:rPr lang="en-US" altLang="zh-TW" sz="1900" smtClean="0">
                <a:latin typeface="Arial" charset="0"/>
              </a:rPr>
              <a:t>‧</a:t>
            </a:r>
            <a:r>
              <a:rPr lang="zh-TW" altLang="en-US" sz="1900" smtClean="0"/>
              <a:t>碎片、無機顆粒、纖維屑等。</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4</a:t>
            </a:fld>
            <a:endParaRPr lang="en-US" altLang="zh-TW"/>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457200" y="1844675"/>
            <a:ext cx="8229600" cy="4281488"/>
          </a:xfrm>
        </p:spPr>
        <p:txBody>
          <a:bodyPr/>
          <a:lstStyle/>
          <a:p>
            <a:pPr eaLnBrk="1" hangingPunct="1">
              <a:lnSpc>
                <a:spcPct val="80000"/>
              </a:lnSpc>
              <a:buFont typeface="Wingdings" pitchFamily="2" charset="2"/>
              <a:buNone/>
            </a:pPr>
            <a:r>
              <a:rPr lang="zh-TW" altLang="en-US" sz="2100" smtClean="0">
                <a:solidFill>
                  <a:srgbClr val="0066FF"/>
                </a:solidFill>
              </a:rPr>
              <a:t>清洗方法</a:t>
            </a:r>
          </a:p>
          <a:p>
            <a:pPr eaLnBrk="1" hangingPunct="1">
              <a:lnSpc>
                <a:spcPct val="80000"/>
              </a:lnSpc>
              <a:buFont typeface="Wingdings" pitchFamily="2" charset="2"/>
              <a:buNone/>
            </a:pPr>
            <a:r>
              <a:rPr lang="zh-TW" altLang="en-US" sz="2100" smtClean="0">
                <a:solidFill>
                  <a:srgbClr val="CC0000"/>
                </a:solidFill>
              </a:rPr>
              <a:t>    蝕刻法</a:t>
            </a:r>
            <a:r>
              <a:rPr lang="zh-TW" altLang="en-US" sz="2100" smtClean="0"/>
              <a:t> 乾式蝕刻和濕式蝕刻</a:t>
            </a:r>
          </a:p>
          <a:p>
            <a:pPr eaLnBrk="1" hangingPunct="1">
              <a:lnSpc>
                <a:spcPct val="80000"/>
              </a:lnSpc>
              <a:buFont typeface="Wingdings" pitchFamily="2" charset="2"/>
              <a:buNone/>
            </a:pPr>
            <a:r>
              <a:rPr lang="zh-TW" altLang="en-US" sz="2100" smtClean="0"/>
              <a:t>    </a:t>
            </a:r>
            <a:r>
              <a:rPr lang="zh-TW" altLang="en-US" sz="2100" smtClean="0">
                <a:solidFill>
                  <a:srgbClr val="CC0000"/>
                </a:solidFill>
              </a:rPr>
              <a:t>溶解法</a:t>
            </a:r>
            <a:r>
              <a:rPr lang="zh-TW" altLang="en-US" sz="2100" smtClean="0"/>
              <a:t> </a:t>
            </a:r>
            <a:r>
              <a:rPr lang="zh-TW" altLang="en-US" sz="1900" smtClean="0"/>
              <a:t>利用適當溶劑溶解附於晶片表面之溶質</a:t>
            </a:r>
            <a:r>
              <a:rPr lang="en-US" altLang="zh-TW" sz="1900" smtClean="0"/>
              <a:t>(</a:t>
            </a:r>
            <a:r>
              <a:rPr lang="zh-TW" altLang="en-US" sz="1900" smtClean="0"/>
              <a:t>雜質</a:t>
            </a:r>
            <a:r>
              <a:rPr lang="en-US" altLang="zh-TW" sz="1900" smtClean="0"/>
              <a:t>)</a:t>
            </a:r>
            <a:r>
              <a:rPr lang="zh-TW" altLang="en-US" sz="1900" smtClean="0"/>
              <a:t>。此法之應用以   </a:t>
            </a:r>
          </a:p>
          <a:p>
            <a:pPr eaLnBrk="1" hangingPunct="1">
              <a:lnSpc>
                <a:spcPct val="80000"/>
              </a:lnSpc>
              <a:buFont typeface="Wingdings" pitchFamily="2" charset="2"/>
              <a:buNone/>
            </a:pPr>
            <a:r>
              <a:rPr lang="zh-TW" altLang="en-US" sz="1900" smtClean="0"/>
              <a:t>               極性漸近為原則。從非極性溶劑浸洗。再改浸極性較強之溶</a:t>
            </a:r>
          </a:p>
          <a:p>
            <a:pPr eaLnBrk="1" hangingPunct="1">
              <a:lnSpc>
                <a:spcPct val="80000"/>
              </a:lnSpc>
              <a:buFont typeface="Wingdings" pitchFamily="2" charset="2"/>
              <a:buNone/>
            </a:pPr>
            <a:r>
              <a:rPr lang="zh-TW" altLang="en-US" sz="1900" smtClean="0"/>
              <a:t>               劑，最後以去離子水浸洗</a:t>
            </a:r>
          </a:p>
          <a:p>
            <a:pPr eaLnBrk="1" hangingPunct="1">
              <a:lnSpc>
                <a:spcPct val="80000"/>
              </a:lnSpc>
              <a:buFont typeface="Wingdings" pitchFamily="2" charset="2"/>
              <a:buNone/>
            </a:pPr>
            <a:r>
              <a:rPr lang="zh-TW" altLang="en-US" sz="1900" smtClean="0"/>
              <a:t>    </a:t>
            </a:r>
            <a:r>
              <a:rPr lang="zh-TW" altLang="en-US" sz="2100" smtClean="0">
                <a:solidFill>
                  <a:srgbClr val="CC0000"/>
                </a:solidFill>
              </a:rPr>
              <a:t>機械法 </a:t>
            </a:r>
            <a:r>
              <a:rPr lang="zh-TW" altLang="en-US" sz="1900" smtClean="0"/>
              <a:t>以機械方式清洗晶片表面之污染物，最常用的機械有超音波 </a:t>
            </a:r>
          </a:p>
          <a:p>
            <a:pPr eaLnBrk="1" hangingPunct="1">
              <a:lnSpc>
                <a:spcPct val="80000"/>
              </a:lnSpc>
              <a:buFont typeface="Wingdings" pitchFamily="2" charset="2"/>
              <a:buNone/>
            </a:pPr>
            <a:r>
              <a:rPr lang="zh-TW" altLang="en-US" sz="1900" smtClean="0"/>
              <a:t>               振盪器、刷洗機。其最主要之功能是清洗附於晶片表面之粒  </a:t>
            </a:r>
          </a:p>
          <a:p>
            <a:pPr eaLnBrk="1" hangingPunct="1">
              <a:lnSpc>
                <a:spcPct val="80000"/>
              </a:lnSpc>
              <a:buFont typeface="Wingdings" pitchFamily="2" charset="2"/>
              <a:buNone/>
            </a:pPr>
            <a:r>
              <a:rPr lang="zh-TW" altLang="en-US" sz="1900" smtClean="0"/>
              <a:t>               狀污染物</a:t>
            </a:r>
          </a:p>
          <a:p>
            <a:pPr eaLnBrk="1" hangingPunct="1">
              <a:lnSpc>
                <a:spcPct val="80000"/>
              </a:lnSpc>
              <a:buFont typeface="Wingdings" pitchFamily="2" charset="2"/>
              <a:buNone/>
            </a:pPr>
            <a:r>
              <a:rPr lang="zh-TW" altLang="en-US" sz="1900" smtClean="0"/>
              <a:t>   </a:t>
            </a:r>
            <a:r>
              <a:rPr lang="zh-TW" altLang="en-US" sz="2100" smtClean="0">
                <a:solidFill>
                  <a:srgbClr val="CC0000"/>
                </a:solidFill>
              </a:rPr>
              <a:t>化學反應法</a:t>
            </a:r>
            <a:r>
              <a:rPr lang="zh-TW" altLang="en-US" sz="1900" smtClean="0"/>
              <a:t>  利用化學反應方法以達到清洗目的，其原則有二： </a:t>
            </a:r>
          </a:p>
          <a:p>
            <a:pPr eaLnBrk="1" hangingPunct="1">
              <a:lnSpc>
                <a:spcPct val="80000"/>
              </a:lnSpc>
              <a:buFont typeface="Wingdings" pitchFamily="2" charset="2"/>
              <a:buNone/>
            </a:pPr>
            <a:r>
              <a:rPr lang="zh-TW" altLang="en-US" sz="1900" smtClean="0"/>
              <a:t>                         </a:t>
            </a:r>
            <a:r>
              <a:rPr lang="en-US" altLang="zh-TW" sz="1900" smtClean="0"/>
              <a:t>(A)</a:t>
            </a:r>
            <a:r>
              <a:rPr lang="zh-TW" altLang="en-US" sz="1900" smtClean="0"/>
              <a:t>雜質與反應劑反應其產物為水溶性，由於水溶性經去                        </a:t>
            </a:r>
          </a:p>
          <a:p>
            <a:pPr eaLnBrk="1" hangingPunct="1">
              <a:lnSpc>
                <a:spcPct val="80000"/>
              </a:lnSpc>
              <a:buFont typeface="Wingdings" pitchFamily="2" charset="2"/>
              <a:buNone/>
            </a:pPr>
            <a:r>
              <a:rPr lang="zh-TW" altLang="en-US" sz="1900" smtClean="0"/>
              <a:t>                              離子水浸冼後達到清洗之目的。 </a:t>
            </a:r>
          </a:p>
          <a:p>
            <a:pPr eaLnBrk="1" hangingPunct="1">
              <a:lnSpc>
                <a:spcPct val="80000"/>
              </a:lnSpc>
              <a:buFont typeface="Wingdings" pitchFamily="2" charset="2"/>
              <a:buNone/>
            </a:pPr>
            <a:r>
              <a:rPr lang="zh-TW" altLang="en-US" sz="1900" smtClean="0"/>
              <a:t>                         </a:t>
            </a:r>
            <a:r>
              <a:rPr lang="en-US" altLang="zh-TW" sz="1900" smtClean="0"/>
              <a:t>(B)</a:t>
            </a:r>
            <a:r>
              <a:rPr lang="zh-TW" altLang="en-US" sz="1900" smtClean="0"/>
              <a:t>雜質與反應劑反應其產物為氣體，由於氣體之產生可 </a:t>
            </a:r>
          </a:p>
          <a:p>
            <a:pPr eaLnBrk="1" hangingPunct="1">
              <a:lnSpc>
                <a:spcPct val="80000"/>
              </a:lnSpc>
              <a:buFont typeface="Wingdings" pitchFamily="2" charset="2"/>
              <a:buNone/>
            </a:pPr>
            <a:r>
              <a:rPr lang="zh-TW" altLang="en-US" sz="1900" smtClean="0"/>
              <a:t>                              揮發，達到清洗之效果。</a:t>
            </a:r>
          </a:p>
          <a:p>
            <a:pPr eaLnBrk="1" hangingPunct="1">
              <a:lnSpc>
                <a:spcPct val="80000"/>
              </a:lnSpc>
              <a:buFont typeface="Wingdings" pitchFamily="2" charset="2"/>
              <a:buNone/>
            </a:pPr>
            <a:r>
              <a:rPr lang="zh-TW" altLang="en-US" sz="2100" smtClean="0"/>
              <a:t>  </a:t>
            </a:r>
          </a:p>
        </p:txBody>
      </p:sp>
      <p:sp>
        <p:nvSpPr>
          <p:cNvPr id="3" name="投影片編號版面配置區 2"/>
          <p:cNvSpPr>
            <a:spLocks noGrp="1"/>
          </p:cNvSpPr>
          <p:nvPr>
            <p:ph type="sldNum" sz="quarter" idx="12"/>
          </p:nvPr>
        </p:nvSpPr>
        <p:spPr/>
        <p:txBody>
          <a:bodyPr/>
          <a:lstStyle/>
          <a:p>
            <a:pPr>
              <a:defRPr/>
            </a:pPr>
            <a:fld id="{0DCD9763-1B5C-4792-AE2F-4154A5DB400D}" type="slidenum">
              <a:rPr lang="en-US" altLang="zh-TW" smtClean="0"/>
              <a:pPr>
                <a:defRPr/>
              </a:pPr>
              <a:t>5</a:t>
            </a:fld>
            <a:endParaRPr lang="en-US" altLang="zh-TW"/>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74675" y="836613"/>
            <a:ext cx="8001000" cy="684212"/>
          </a:xfrm>
        </p:spPr>
        <p:txBody>
          <a:bodyPr/>
          <a:lstStyle/>
          <a:p>
            <a:pPr eaLnBrk="1" hangingPunct="1"/>
            <a:r>
              <a:rPr lang="zh-TW" altLang="en-US" smtClean="0">
                <a:solidFill>
                  <a:srgbClr val="0066FF"/>
                </a:solidFill>
              </a:rPr>
              <a:t>業界清洗步驟</a:t>
            </a:r>
          </a:p>
        </p:txBody>
      </p:sp>
      <p:graphicFrame>
        <p:nvGraphicFramePr>
          <p:cNvPr id="38983" name="Group 71"/>
          <p:cNvGraphicFramePr>
            <a:graphicFrameLocks noGrp="1"/>
          </p:cNvGraphicFramePr>
          <p:nvPr>
            <p:ph idx="1"/>
          </p:nvPr>
        </p:nvGraphicFramePr>
        <p:xfrm>
          <a:off x="468313" y="1773238"/>
          <a:ext cx="8229600" cy="4598075"/>
        </p:xfrm>
        <a:graphic>
          <a:graphicData uri="http://schemas.openxmlformats.org/drawingml/2006/table">
            <a:tbl>
              <a:tblPr/>
              <a:tblGrid>
                <a:gridCol w="658812">
                  <a:extLst>
                    <a:ext uri="{9D8B030D-6E8A-4147-A177-3AD203B41FA5}">
                      <a16:colId xmlns:a16="http://schemas.microsoft.com/office/drawing/2014/main" val="20000"/>
                    </a:ext>
                  </a:extLst>
                </a:gridCol>
                <a:gridCol w="1871663">
                  <a:extLst>
                    <a:ext uri="{9D8B030D-6E8A-4147-A177-3AD203B41FA5}">
                      <a16:colId xmlns:a16="http://schemas.microsoft.com/office/drawing/2014/main" val="20001"/>
                    </a:ext>
                  </a:extLst>
                </a:gridCol>
                <a:gridCol w="1152525">
                  <a:extLst>
                    <a:ext uri="{9D8B030D-6E8A-4147-A177-3AD203B41FA5}">
                      <a16:colId xmlns:a16="http://schemas.microsoft.com/office/drawing/2014/main" val="20002"/>
                    </a:ext>
                  </a:extLst>
                </a:gridCol>
                <a:gridCol w="1223962">
                  <a:extLst>
                    <a:ext uri="{9D8B030D-6E8A-4147-A177-3AD203B41FA5}">
                      <a16:colId xmlns:a16="http://schemas.microsoft.com/office/drawing/2014/main" val="20003"/>
                    </a:ext>
                  </a:extLst>
                </a:gridCol>
                <a:gridCol w="1152525">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176338">
                  <a:extLst>
                    <a:ext uri="{9D8B030D-6E8A-4147-A177-3AD203B41FA5}">
                      <a16:colId xmlns:a16="http://schemas.microsoft.com/office/drawing/2014/main" val="20006"/>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dirty="0" smtClean="0">
                          <a:ln>
                            <a:noFill/>
                          </a:ln>
                          <a:solidFill>
                            <a:schemeClr val="tx1"/>
                          </a:solidFill>
                          <a:effectLst/>
                          <a:latin typeface="Verdana" pitchFamily="34" charset="0"/>
                          <a:ea typeface="新細明體" charset="-120"/>
                        </a:rPr>
                        <a:t>步驟 </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chemical</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比例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浸泡時間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溫度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LIFE TIME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NOTE </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683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H</a:t>
                      </a:r>
                      <a:r>
                        <a:rPr kumimoji="1" lang="en-US" altLang="zh-TW" sz="1300" b="0" i="0" u="none" strike="noStrike" cap="none" normalizeH="0" baseline="0" smtClean="0">
                          <a:ln>
                            <a:noFill/>
                          </a:ln>
                          <a:solidFill>
                            <a:schemeClr val="tx1"/>
                          </a:solidFill>
                          <a:effectLst/>
                          <a:latin typeface="Verdana" pitchFamily="34" charset="0"/>
                          <a:ea typeface="新細明體" charset="-120"/>
                        </a:rPr>
                        <a:t>2</a:t>
                      </a:r>
                      <a:r>
                        <a:rPr kumimoji="1" lang="en-US" altLang="zh-TW" sz="1700" b="0" i="0" u="none" strike="noStrike" cap="none" normalizeH="0" baseline="0" smtClean="0">
                          <a:ln>
                            <a:noFill/>
                          </a:ln>
                          <a:solidFill>
                            <a:schemeClr val="tx1"/>
                          </a:solidFill>
                          <a:effectLst/>
                          <a:latin typeface="Verdana" pitchFamily="34" charset="0"/>
                          <a:ea typeface="新細明體" charset="-120"/>
                        </a:rPr>
                        <a:t>SO</a:t>
                      </a:r>
                      <a:r>
                        <a:rPr kumimoji="1" lang="en-US" altLang="zh-TW" sz="1300" b="0" i="0" u="none" strike="noStrike" cap="none" normalizeH="0" baseline="0" smtClean="0">
                          <a:ln>
                            <a:noFill/>
                          </a:ln>
                          <a:solidFill>
                            <a:schemeClr val="tx1"/>
                          </a:solidFill>
                          <a:effectLst/>
                          <a:latin typeface="Verdana" pitchFamily="34" charset="0"/>
                          <a:ea typeface="新細明體" charset="-120"/>
                        </a:rPr>
                        <a:t>4</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H</a:t>
                      </a:r>
                      <a:r>
                        <a:rPr kumimoji="1" lang="en-US" altLang="zh-TW" sz="1300" b="0" i="0" u="none" strike="noStrike" cap="none" normalizeH="0" baseline="0" smtClean="0">
                          <a:ln>
                            <a:noFill/>
                          </a:ln>
                          <a:solidFill>
                            <a:schemeClr val="tx1"/>
                          </a:solidFill>
                          <a:effectLst/>
                          <a:latin typeface="Verdana" pitchFamily="34" charset="0"/>
                          <a:ea typeface="新細明體" charset="-120"/>
                        </a:rPr>
                        <a:t>2</a:t>
                      </a:r>
                      <a:r>
                        <a:rPr kumimoji="1" lang="en-US" altLang="zh-TW" sz="1700" b="0" i="0" u="none" strike="noStrike" cap="none" normalizeH="0" baseline="0" smtClean="0">
                          <a:ln>
                            <a:noFill/>
                          </a:ln>
                          <a:solidFill>
                            <a:schemeClr val="tx1"/>
                          </a:solidFill>
                          <a:effectLst/>
                          <a:latin typeface="Verdana" pitchFamily="34" charset="0"/>
                          <a:ea typeface="新細明體" charset="-120"/>
                        </a:rPr>
                        <a:t>O</a:t>
                      </a:r>
                      <a:r>
                        <a:rPr kumimoji="1" lang="en-US" altLang="zh-TW" sz="1300" b="0" i="0" u="none" strike="noStrike" cap="none" normalizeH="0" baseline="0" smtClean="0">
                          <a:ln>
                            <a:noFill/>
                          </a:ln>
                          <a:solidFill>
                            <a:schemeClr val="tx1"/>
                          </a:solidFill>
                          <a:effectLst/>
                          <a:latin typeface="Verdana" pitchFamily="34" charset="0"/>
                          <a:ea typeface="新細明體" charset="-120"/>
                        </a:rPr>
                        <a:t>2</a:t>
                      </a:r>
                      <a:r>
                        <a:rPr kumimoji="1" lang="en-US" altLang="zh-TW" sz="1700" b="0" i="0" u="none" strike="noStrike" cap="none" normalizeH="0" baseline="0" smtClean="0">
                          <a:ln>
                            <a:noFill/>
                          </a:ln>
                          <a:solidFill>
                            <a:schemeClr val="tx1"/>
                          </a:solidFill>
                          <a:effectLst/>
                          <a:latin typeface="Verdana" pitchFamily="34" charset="0"/>
                          <a:ea typeface="新細明體" charset="-120"/>
                        </a:rPr>
                        <a:t>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SPM</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3</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1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10~20min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75~85℃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2~3</a:t>
                      </a:r>
                      <a:r>
                        <a:rPr kumimoji="1" lang="zh-TW" altLang="en-US" sz="1700" b="0" i="0" u="none" strike="noStrike" cap="none" normalizeH="0" baseline="0" smtClean="0">
                          <a:ln>
                            <a:noFill/>
                          </a:ln>
                          <a:solidFill>
                            <a:schemeClr val="tx1"/>
                          </a:solidFill>
                          <a:effectLst/>
                          <a:latin typeface="Verdana" pitchFamily="34" charset="0"/>
                          <a:ea typeface="新細明體" charset="-120"/>
                        </a:rPr>
                        <a:t>次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去金屬雜質有機物及光阻 </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65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2</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DI water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5min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683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3</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HF</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H</a:t>
                      </a:r>
                      <a:r>
                        <a:rPr kumimoji="1" lang="en-US" altLang="zh-TW" sz="1300" b="0" i="0" u="none" strike="noStrike" cap="none" normalizeH="0" baseline="0" smtClean="0">
                          <a:ln>
                            <a:noFill/>
                          </a:ln>
                          <a:solidFill>
                            <a:schemeClr val="tx1"/>
                          </a:solidFill>
                          <a:effectLst/>
                          <a:latin typeface="Verdana" pitchFamily="34" charset="0"/>
                          <a:ea typeface="新細明體" charset="-120"/>
                        </a:rPr>
                        <a:t>2</a:t>
                      </a:r>
                      <a:r>
                        <a:rPr kumimoji="1" lang="en-US" altLang="zh-TW" sz="1700" b="0" i="0" u="none" strike="noStrike" cap="none" normalizeH="0" baseline="0" smtClean="0">
                          <a:ln>
                            <a:noFill/>
                          </a:ln>
                          <a:solidFill>
                            <a:schemeClr val="tx1"/>
                          </a:solidFill>
                          <a:effectLst/>
                          <a:latin typeface="Verdana" pitchFamily="34" charset="0"/>
                          <a:ea typeface="新細明體" charset="-120"/>
                        </a:rPr>
                        <a:t>O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DHF</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100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不沾水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去</a:t>
                      </a:r>
                      <a:r>
                        <a:rPr kumimoji="1" lang="en-US" altLang="zh-TW" sz="1700" b="0" i="0" u="none" strike="noStrike" cap="none" normalizeH="0" baseline="0" smtClean="0">
                          <a:ln>
                            <a:noFill/>
                          </a:ln>
                          <a:solidFill>
                            <a:schemeClr val="tx1"/>
                          </a:solidFill>
                          <a:effectLst/>
                          <a:latin typeface="Verdana" pitchFamily="34" charset="0"/>
                          <a:ea typeface="新細明體" charset="-120"/>
                        </a:rPr>
                        <a:t>native oxide</a:t>
                      </a:r>
                      <a:r>
                        <a:rPr kumimoji="1" lang="zh-TW" altLang="en-US" sz="1700" b="0" i="0" u="none" strike="noStrike" cap="none" normalizeH="0" baseline="0" smtClean="0">
                          <a:ln>
                            <a:noFill/>
                          </a:ln>
                          <a:solidFill>
                            <a:schemeClr val="tx1"/>
                          </a:solidFill>
                          <a:effectLst/>
                          <a:latin typeface="Verdana" pitchFamily="34" charset="0"/>
                          <a:ea typeface="新細明體" charset="-120"/>
                        </a:rPr>
                        <a:t>及金屬雜質 </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49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4</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DI water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5min</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207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dirty="0" smtClean="0">
                          <a:ln>
                            <a:noFill/>
                          </a:ln>
                          <a:solidFill>
                            <a:schemeClr val="tx1"/>
                          </a:solidFill>
                          <a:effectLst/>
                          <a:latin typeface="Verdana" pitchFamily="34" charset="0"/>
                          <a:ea typeface="新細明體" charset="-120"/>
                        </a:rPr>
                        <a:t>NH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4</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OH</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O</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O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pitchFamily="18" charset="-120"/>
                        </a:rPr>
                        <a:t>APM,SC-1, RCA-1</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4</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20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10~20min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75~85℃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次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去微粒及有機物污染 </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 name="投影片編號版面配置區 3"/>
          <p:cNvSpPr>
            <a:spLocks noGrp="1"/>
          </p:cNvSpPr>
          <p:nvPr>
            <p:ph type="sldNum" sz="quarter" idx="12"/>
          </p:nvPr>
        </p:nvSpPr>
        <p:spPr/>
        <p:txBody>
          <a:bodyPr/>
          <a:lstStyle/>
          <a:p>
            <a:pPr>
              <a:defRPr/>
            </a:pPr>
            <a:fld id="{78C64EE8-5F0E-452F-A7A6-FA00292A2BE8}" type="slidenum">
              <a:rPr lang="en-US" altLang="zh-TW" smtClean="0"/>
              <a:pPr>
                <a:defRPr/>
              </a:pPr>
              <a:t>6</a:t>
            </a:fld>
            <a:endParaRPr lang="en-US" altLang="zh-TW"/>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020" name="Group 84"/>
          <p:cNvGraphicFramePr>
            <a:graphicFrameLocks noGrp="1"/>
          </p:cNvGraphicFramePr>
          <p:nvPr>
            <p:ph idx="4294967295"/>
            <p:extLst>
              <p:ext uri="{D42A27DB-BD31-4B8C-83A1-F6EECF244321}">
                <p14:modId xmlns:p14="http://schemas.microsoft.com/office/powerpoint/2010/main" val="1013657293"/>
              </p:ext>
            </p:extLst>
          </p:nvPr>
        </p:nvGraphicFramePr>
        <p:xfrm>
          <a:off x="468313" y="1773238"/>
          <a:ext cx="8229600" cy="4424688"/>
        </p:xfrm>
        <a:graphic>
          <a:graphicData uri="http://schemas.openxmlformats.org/drawingml/2006/table">
            <a:tbl>
              <a:tblPr/>
              <a:tblGrid>
                <a:gridCol w="658812">
                  <a:extLst>
                    <a:ext uri="{9D8B030D-6E8A-4147-A177-3AD203B41FA5}">
                      <a16:colId xmlns:a16="http://schemas.microsoft.com/office/drawing/2014/main" val="20000"/>
                    </a:ext>
                  </a:extLst>
                </a:gridCol>
                <a:gridCol w="1871663">
                  <a:extLst>
                    <a:ext uri="{9D8B030D-6E8A-4147-A177-3AD203B41FA5}">
                      <a16:colId xmlns:a16="http://schemas.microsoft.com/office/drawing/2014/main" val="20001"/>
                    </a:ext>
                  </a:extLst>
                </a:gridCol>
                <a:gridCol w="1152525">
                  <a:extLst>
                    <a:ext uri="{9D8B030D-6E8A-4147-A177-3AD203B41FA5}">
                      <a16:colId xmlns:a16="http://schemas.microsoft.com/office/drawing/2014/main" val="20002"/>
                    </a:ext>
                  </a:extLst>
                </a:gridCol>
                <a:gridCol w="1223962">
                  <a:extLst>
                    <a:ext uri="{9D8B030D-6E8A-4147-A177-3AD203B41FA5}">
                      <a16:colId xmlns:a16="http://schemas.microsoft.com/office/drawing/2014/main" val="20003"/>
                    </a:ext>
                  </a:extLst>
                </a:gridCol>
                <a:gridCol w="1152525">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176338">
                  <a:extLst>
                    <a:ext uri="{9D8B030D-6E8A-4147-A177-3AD203B41FA5}">
                      <a16:colId xmlns:a16="http://schemas.microsoft.com/office/drawing/2014/main" val="20006"/>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dirty="0" smtClean="0">
                          <a:ln>
                            <a:noFill/>
                          </a:ln>
                          <a:solidFill>
                            <a:schemeClr val="tx1"/>
                          </a:solidFill>
                          <a:effectLst/>
                          <a:latin typeface="Verdana" pitchFamily="34" charset="0"/>
                          <a:ea typeface="新細明體" charset="-120"/>
                        </a:rPr>
                        <a:t>步驟 </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chemical</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比例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浸泡時間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1" i="0" u="none" strike="noStrike" cap="none" normalizeH="0" baseline="0" smtClean="0">
                          <a:ln>
                            <a:noFill/>
                          </a:ln>
                          <a:solidFill>
                            <a:schemeClr val="tx1"/>
                          </a:solidFill>
                          <a:effectLst/>
                          <a:latin typeface="Verdana" pitchFamily="34" charset="0"/>
                          <a:ea typeface="新細明體" charset="-120"/>
                        </a:rPr>
                        <a:t>溫度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LIFE TIME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1" i="0" u="none" strike="noStrike" cap="none" normalizeH="0" baseline="0" smtClean="0">
                          <a:ln>
                            <a:noFill/>
                          </a:ln>
                          <a:solidFill>
                            <a:schemeClr val="tx1"/>
                          </a:solidFill>
                          <a:effectLst/>
                          <a:latin typeface="Verdana" pitchFamily="34" charset="0"/>
                          <a:ea typeface="新細明體" charset="-120"/>
                        </a:rPr>
                        <a:t>NOTE </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19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6</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DI water</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5min</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en-US"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683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7</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dirty="0" err="1" smtClean="0">
                          <a:ln>
                            <a:noFill/>
                          </a:ln>
                          <a:solidFill>
                            <a:schemeClr val="tx1"/>
                          </a:solidFill>
                          <a:effectLst/>
                          <a:latin typeface="Verdana" pitchFamily="34" charset="0"/>
                          <a:ea typeface="新細明體" charset="-120"/>
                        </a:rPr>
                        <a:t>HCl</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O</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O </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HPM, </a:t>
                      </a:r>
                      <a:r>
                        <a:rPr kumimoji="1" lang="en-US" altLang="zh-TW" sz="1700" b="0" i="0" u="none" strike="noStrike" cap="none" normalizeH="0" baseline="0" dirty="0" smtClean="0">
                          <a:ln>
                            <a:noFill/>
                          </a:ln>
                          <a:solidFill>
                            <a:schemeClr val="tx1"/>
                          </a:solidFill>
                          <a:effectLst/>
                          <a:latin typeface="Verdana" pitchFamily="34" charset="0"/>
                          <a:ea typeface="新細明體" pitchFamily="18" charset="-120"/>
                        </a:rPr>
                        <a:t>SC-2, RCA-2</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6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 10~20min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75~85℃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次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去無機金屬離子 </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619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8</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DI water</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5min</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en-US"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96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9</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dirty="0" smtClean="0">
                          <a:ln>
                            <a:noFill/>
                          </a:ln>
                          <a:solidFill>
                            <a:schemeClr val="tx1"/>
                          </a:solidFill>
                          <a:effectLst/>
                          <a:latin typeface="Verdana" pitchFamily="34" charset="0"/>
                          <a:ea typeface="新細明體" charset="-120"/>
                        </a:rPr>
                        <a:t>HF</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H</a:t>
                      </a:r>
                      <a:r>
                        <a:rPr kumimoji="1" lang="en-US" altLang="zh-TW" sz="1300" b="0" i="0" u="none" strike="noStrike" cap="none" normalizeH="0" baseline="0" dirty="0" smtClean="0">
                          <a:ln>
                            <a:noFill/>
                          </a:ln>
                          <a:solidFill>
                            <a:schemeClr val="tx1"/>
                          </a:solidFill>
                          <a:effectLst/>
                          <a:latin typeface="Verdana" pitchFamily="34" charset="0"/>
                          <a:ea typeface="新細明體" charset="-120"/>
                        </a:rPr>
                        <a:t>2</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r>
                        <a:rPr kumimoji="1" lang="en-US" altLang="zh-TW" sz="1700" b="0" i="0" u="none" strike="noStrike" cap="none" normalizeH="0" baseline="0" dirty="0" smtClean="0">
                          <a:ln>
                            <a:noFill/>
                          </a:ln>
                          <a:solidFill>
                            <a:schemeClr val="tx1"/>
                          </a:solidFill>
                          <a:effectLst/>
                          <a:latin typeface="Verdana" pitchFamily="34" charset="0"/>
                          <a:ea typeface="新細明體" charset="-120"/>
                        </a:rPr>
                        <a:t>DHF</a:t>
                      </a:r>
                      <a:r>
                        <a:rPr kumimoji="1" lang="zh-TW" altLang="en-US" sz="1700" b="0" i="0" u="none" strike="noStrike" cap="none" normalizeH="0" baseline="0" dirty="0" smtClean="0">
                          <a:ln>
                            <a:noFill/>
                          </a:ln>
                          <a:solidFill>
                            <a:schemeClr val="tx1"/>
                          </a:solidFill>
                          <a:effectLst/>
                          <a:latin typeface="Verdana" pitchFamily="34" charset="0"/>
                          <a:ea typeface="新細明體" charset="-120"/>
                        </a:rPr>
                        <a: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a:t>
                      </a:r>
                      <a:r>
                        <a:rPr kumimoji="1" lang="zh-TW" altLang="en-US" sz="1700" b="0" i="0" u="none" strike="noStrike" cap="none" normalizeH="0" baseline="0" smtClean="0">
                          <a:ln>
                            <a:noFill/>
                          </a:ln>
                          <a:solidFill>
                            <a:schemeClr val="tx1"/>
                          </a:solidFill>
                          <a:effectLst/>
                          <a:latin typeface="Verdana" pitchFamily="34" charset="0"/>
                          <a:ea typeface="新細明體" charset="-120"/>
                        </a:rPr>
                        <a:t>：</a:t>
                      </a:r>
                      <a:r>
                        <a:rPr kumimoji="1" lang="en-US" altLang="zh-TW" sz="1700" b="0" i="0" u="none" strike="noStrike" cap="none" normalizeH="0" baseline="0" smtClean="0">
                          <a:ln>
                            <a:noFill/>
                          </a:ln>
                          <a:solidFill>
                            <a:schemeClr val="tx1"/>
                          </a:solidFill>
                          <a:effectLst/>
                          <a:latin typeface="Verdana" pitchFamily="34" charset="0"/>
                          <a:ea typeface="新細明體" charset="-120"/>
                        </a:rPr>
                        <a:t>100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不沾水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chemeClr val="tx1"/>
                          </a:solidFill>
                          <a:effectLst/>
                          <a:latin typeface="Verdana" pitchFamily="34" charset="0"/>
                          <a:ea typeface="新細明體" charset="-120"/>
                        </a:rPr>
                        <a:t>去</a:t>
                      </a:r>
                      <a:r>
                        <a:rPr kumimoji="1" lang="en-US" altLang="zh-TW" sz="1700" b="0" i="0" u="none" strike="noStrike" cap="none" normalizeH="0" baseline="0" smtClean="0">
                          <a:ln>
                            <a:noFill/>
                          </a:ln>
                          <a:solidFill>
                            <a:schemeClr val="tx1"/>
                          </a:solidFill>
                          <a:effectLst/>
                          <a:latin typeface="Verdana" pitchFamily="34" charset="0"/>
                          <a:ea typeface="新細明體" charset="-120"/>
                        </a:rPr>
                        <a:t>native oxide </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619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10</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DI water</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5min</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en-US"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08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chemeClr val="tx1"/>
                          </a:solidFill>
                          <a:effectLst/>
                          <a:latin typeface="Verdana" pitchFamily="34" charset="0"/>
                          <a:ea typeface="新細明體" charset="-120"/>
                        </a:rPr>
                        <a:t>11</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dirty="0" smtClean="0">
                          <a:ln>
                            <a:noFill/>
                          </a:ln>
                          <a:solidFill>
                            <a:schemeClr val="tx1"/>
                          </a:solidFill>
                          <a:effectLst/>
                          <a:latin typeface="Verdana" pitchFamily="34" charset="0"/>
                          <a:ea typeface="新細明體" pitchFamily="18" charset="-120"/>
                        </a:rPr>
                        <a:t>N</a:t>
                      </a:r>
                      <a:r>
                        <a:rPr kumimoji="1" lang="en-US" altLang="zh-TW" sz="1300" b="0" i="0" u="none" strike="noStrike" cap="none" normalizeH="0" baseline="0" dirty="0" smtClean="0">
                          <a:ln>
                            <a:noFill/>
                          </a:ln>
                          <a:solidFill>
                            <a:schemeClr val="tx1"/>
                          </a:solidFill>
                          <a:effectLst/>
                          <a:latin typeface="Verdana" pitchFamily="34" charset="0"/>
                          <a:ea typeface="新細明體" pitchFamily="18" charset="-120"/>
                        </a:rPr>
                        <a:t>2</a:t>
                      </a:r>
                      <a:r>
                        <a:rPr kumimoji="1" lang="en-US" altLang="zh-TW" sz="1700" b="0" i="0" u="none" strike="noStrike" cap="none" normalizeH="0" baseline="0" dirty="0" smtClean="0">
                          <a:ln>
                            <a:noFill/>
                          </a:ln>
                          <a:solidFill>
                            <a:schemeClr val="tx1"/>
                          </a:solidFill>
                          <a:effectLst/>
                          <a:latin typeface="Verdana" pitchFamily="34" charset="0"/>
                          <a:ea typeface="新細明體" pitchFamily="18" charset="-120"/>
                        </a:rPr>
                        <a:t> DRY or Spin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chemeClr val="tx1"/>
                        </a:solidFill>
                        <a:effectLst/>
                        <a:latin typeface="Verdana" pitchFamily="34" charset="0"/>
                        <a:ea typeface="新細明體" charset="-12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 name="投影片編號版面配置區 2"/>
          <p:cNvSpPr>
            <a:spLocks noGrp="1"/>
          </p:cNvSpPr>
          <p:nvPr>
            <p:ph type="sldNum" sz="quarter" idx="12"/>
          </p:nvPr>
        </p:nvSpPr>
        <p:spPr/>
        <p:txBody>
          <a:bodyPr/>
          <a:lstStyle/>
          <a:p>
            <a:pPr>
              <a:defRPr/>
            </a:pPr>
            <a:fld id="{A4445419-FED5-4C50-B929-2985B58EFA9F}" type="slidenum">
              <a:rPr lang="en-US" altLang="zh-TW" smtClean="0"/>
              <a:pPr>
                <a:defRPr/>
              </a:pPr>
              <a:t>7</a:t>
            </a:fld>
            <a:endParaRPr lang="en-US" altLang="zh-TW"/>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
          <p:cNvSpPr>
            <a:spLocks noChangeArrowheads="1"/>
          </p:cNvSpPr>
          <p:nvPr/>
        </p:nvSpPr>
        <p:spPr bwMode="auto">
          <a:xfrm>
            <a:off x="468313" y="1844675"/>
            <a:ext cx="7742237"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eaLnBrk="1" hangingPunct="1"/>
            <a:r>
              <a:rPr lang="en-US" altLang="zh-TW"/>
              <a:t>SPM:sulfuric acid and hydrogen peroxide mixture</a:t>
            </a:r>
          </a:p>
          <a:p>
            <a:pPr eaLnBrk="1" hangingPunct="1"/>
            <a:r>
              <a:rPr lang="en-US" altLang="zh-TW"/>
              <a:t>APM:Ammonium hydroxide-hydrogen Peroxide Mixture</a:t>
            </a:r>
          </a:p>
          <a:p>
            <a:pPr eaLnBrk="1" hangingPunct="1"/>
            <a:r>
              <a:rPr lang="en-US" altLang="zh-TW"/>
              <a:t>HPM: hydrogen Peroxide-water Mixture</a:t>
            </a:r>
          </a:p>
          <a:p>
            <a:pPr eaLnBrk="1" hangingPunct="1"/>
            <a:r>
              <a:rPr lang="en-US" altLang="zh-TW"/>
              <a:t>SC: Standard Clean</a:t>
            </a:r>
          </a:p>
          <a:p>
            <a:pPr eaLnBrk="1" hangingPunct="1"/>
            <a:endParaRPr lang="en-US" altLang="zh-TW"/>
          </a:p>
          <a:p>
            <a:pPr eaLnBrk="1" hangingPunct="1"/>
            <a:r>
              <a:rPr lang="en-US" altLang="zh-TW">
                <a:latin typeface="標楷體" panose="03000509000000000000" pitchFamily="65" charset="-120"/>
                <a:ea typeface="標楷體" panose="03000509000000000000" pitchFamily="65" charset="-120"/>
              </a:rPr>
              <a:t>RCA</a:t>
            </a:r>
            <a:r>
              <a:rPr lang="zh-TW" altLang="en-US">
                <a:latin typeface="標楷體" panose="03000509000000000000" pitchFamily="65" charset="-120"/>
                <a:ea typeface="標楷體" panose="03000509000000000000" pitchFamily="65" charset="-120"/>
              </a:rPr>
              <a:t>清洗是在</a:t>
            </a:r>
            <a:r>
              <a:rPr lang="en-US" altLang="zh-TW">
                <a:latin typeface="標楷體" panose="03000509000000000000" pitchFamily="65" charset="-120"/>
                <a:ea typeface="標楷體" panose="03000509000000000000" pitchFamily="65" charset="-120"/>
              </a:rPr>
              <a:t>1965</a:t>
            </a:r>
            <a:r>
              <a:rPr lang="zh-TW" altLang="en-US">
                <a:latin typeface="標楷體" panose="03000509000000000000" pitchFamily="65" charset="-120"/>
                <a:ea typeface="標楷體" panose="03000509000000000000" pitchFamily="65" charset="-120"/>
              </a:rPr>
              <a:t>年，由美國</a:t>
            </a:r>
            <a:r>
              <a:rPr lang="en-US" altLang="zh-TW">
                <a:latin typeface="標楷體" panose="03000509000000000000" pitchFamily="65" charset="-120"/>
                <a:ea typeface="標楷體" panose="03000509000000000000" pitchFamily="65" charset="-120"/>
              </a:rPr>
              <a:t>RCA</a:t>
            </a:r>
            <a:r>
              <a:rPr lang="zh-TW" altLang="en-US">
                <a:latin typeface="標楷體" panose="03000509000000000000" pitchFamily="65" charset="-120"/>
                <a:ea typeface="標楷體" panose="03000509000000000000" pitchFamily="65" charset="-120"/>
              </a:rPr>
              <a:t>公司</a:t>
            </a:r>
            <a:r>
              <a:rPr lang="en-US" altLang="zh-TW">
                <a:latin typeface="標楷體" panose="03000509000000000000" pitchFamily="65" charset="-120"/>
                <a:ea typeface="標楷體" panose="03000509000000000000" pitchFamily="65" charset="-120"/>
              </a:rPr>
              <a:t>(</a:t>
            </a:r>
            <a:r>
              <a:rPr lang="en-US" altLang="zh-TW" u="sng">
                <a:hlinkClick r:id="rId2" tooltip="Radio Corporation of America"/>
              </a:rPr>
              <a:t>Radio Corporation of America</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的</a:t>
            </a:r>
            <a:endParaRPr lang="en-US" altLang="zh-TW">
              <a:latin typeface="標楷體" panose="03000509000000000000" pitchFamily="65" charset="-120"/>
              <a:ea typeface="標楷體" panose="03000509000000000000" pitchFamily="65" charset="-120"/>
            </a:endParaRPr>
          </a:p>
          <a:p>
            <a:pPr eaLnBrk="1" hangingPunct="1"/>
            <a:r>
              <a:rPr lang="en-US" altLang="zh-TW"/>
              <a:t>Werner Kern</a:t>
            </a:r>
            <a:r>
              <a:rPr lang="zh-TW" altLang="en-US">
                <a:latin typeface="標楷體" panose="03000509000000000000" pitchFamily="65" charset="-120"/>
                <a:ea typeface="標楷體" panose="03000509000000000000" pitchFamily="65" charset="-120"/>
              </a:rPr>
              <a:t>首度提出，當時只有五個步驟</a:t>
            </a:r>
            <a:r>
              <a:rPr lang="en-US" altLang="zh-TW">
                <a:latin typeface="標楷體" panose="03000509000000000000" pitchFamily="65" charset="-120"/>
                <a:ea typeface="標楷體" panose="03000509000000000000" pitchFamily="65" charset="-120"/>
              </a:rPr>
              <a:t>:</a:t>
            </a:r>
          </a:p>
          <a:p>
            <a:pPr eaLnBrk="1" hangingPunct="1"/>
            <a:r>
              <a:rPr lang="en-US" altLang="zh-TW"/>
              <a:t>SC1, DHF, SC2, DI water, and drying</a:t>
            </a:r>
          </a:p>
          <a:p>
            <a:pPr eaLnBrk="1" hangingPunct="1"/>
            <a:r>
              <a:rPr lang="en-US" altLang="zh-TW"/>
              <a:t> </a:t>
            </a:r>
          </a:p>
          <a:p>
            <a:pPr eaLnBrk="1" hangingPunct="1"/>
            <a:r>
              <a:rPr lang="zh-TW" altLang="en-US">
                <a:latin typeface="標楷體" panose="03000509000000000000" pitchFamily="65" charset="-120"/>
                <a:ea typeface="標楷體" panose="03000509000000000000" pitchFamily="65" charset="-120"/>
              </a:rPr>
              <a:t>而後逐漸演變出現在</a:t>
            </a:r>
            <a:r>
              <a:rPr lang="en-US" altLang="zh-TW">
                <a:latin typeface="標楷體" panose="03000509000000000000" pitchFamily="65" charset="-120"/>
                <a:ea typeface="標楷體" panose="03000509000000000000" pitchFamily="65" charset="-120"/>
              </a:rPr>
              <a:t>11</a:t>
            </a:r>
            <a:r>
              <a:rPr lang="zh-TW" altLang="en-US">
                <a:latin typeface="標楷體" panose="03000509000000000000" pitchFamily="65" charset="-120"/>
                <a:ea typeface="標楷體" panose="03000509000000000000" pitchFamily="65" charset="-120"/>
              </a:rPr>
              <a:t>道步驟，此技術依然持續被業界使用中。</a:t>
            </a:r>
            <a:r>
              <a:rPr lang="zh-TW" altLang="en-US" sz="1600"/>
              <a:t> </a:t>
            </a:r>
            <a:endParaRPr lang="zh-TW" altLang="en-US"/>
          </a:p>
          <a:p>
            <a:pPr eaLnBrk="1" hangingPunct="1"/>
            <a:endParaRPr lang="zh-TW" altLang="en-US"/>
          </a:p>
        </p:txBody>
      </p:sp>
    </p:spTree>
    <p:extLst>
      <p:ext uri="{BB962C8B-B14F-4D97-AF65-F5344CB8AC3E}">
        <p14:creationId xmlns:p14="http://schemas.microsoft.com/office/powerpoint/2010/main" val="3130812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zh-TW" altLang="en-US" smtClean="0"/>
              <a:t>清洗晶片</a:t>
            </a:r>
          </a:p>
        </p:txBody>
      </p:sp>
      <p:sp>
        <p:nvSpPr>
          <p:cNvPr id="9219" name="Rectangle 3"/>
          <p:cNvSpPr>
            <a:spLocks noGrp="1" noChangeArrowheads="1"/>
          </p:cNvSpPr>
          <p:nvPr>
            <p:ph type="body" idx="1"/>
          </p:nvPr>
        </p:nvSpPr>
        <p:spPr/>
        <p:txBody>
          <a:bodyPr/>
          <a:lstStyle/>
          <a:p>
            <a:pPr eaLnBrk="1" hangingPunct="1"/>
            <a:r>
              <a:rPr lang="zh-TW" altLang="en-US" dirty="0" smtClean="0"/>
              <a:t>一般是用丙酮</a:t>
            </a:r>
            <a:r>
              <a:rPr lang="en-US" altLang="zh-TW" dirty="0" smtClean="0"/>
              <a:t>(ACE) </a:t>
            </a:r>
            <a:r>
              <a:rPr lang="zh-TW" altLang="en-US" dirty="0" smtClean="0"/>
              <a:t>、甲醇</a:t>
            </a:r>
            <a:r>
              <a:rPr lang="en-US" altLang="zh-TW" dirty="0" smtClean="0"/>
              <a:t>(methanol)</a:t>
            </a:r>
            <a:r>
              <a:rPr lang="zh-TW" altLang="en-US" dirty="0" smtClean="0"/>
              <a:t>、</a:t>
            </a:r>
            <a:r>
              <a:rPr lang="en-US" altLang="zh-TW" sz="3200" dirty="0">
                <a:latin typeface="Verdana" pitchFamily="34" charset="0"/>
                <a:ea typeface="新細明體" charset="-120"/>
              </a:rPr>
              <a:t>DHF</a:t>
            </a:r>
            <a:r>
              <a:rPr lang="en-US" altLang="zh-TW" dirty="0" smtClean="0"/>
              <a:t> </a:t>
            </a:r>
            <a:r>
              <a:rPr lang="zh-TW" altLang="en-US" dirty="0" smtClean="0"/>
              <a:t>和去離子水</a:t>
            </a:r>
            <a:r>
              <a:rPr lang="en-US" altLang="zh-TW" dirty="0" smtClean="0"/>
              <a:t>(DI water)</a:t>
            </a:r>
            <a:r>
              <a:rPr lang="zh-TW" altLang="en-US" dirty="0" smtClean="0"/>
              <a:t>來清洗</a:t>
            </a:r>
          </a:p>
          <a:p>
            <a:pPr eaLnBrk="1" hangingPunct="1"/>
            <a:r>
              <a:rPr lang="zh-TW" altLang="en-US" dirty="0" smtClean="0"/>
              <a:t>用氮氣烘乾時應保持晶圓固定</a:t>
            </a:r>
          </a:p>
          <a:p>
            <a:pPr eaLnBrk="1" hangingPunct="1"/>
            <a:r>
              <a:rPr lang="zh-TW" altLang="en-US" dirty="0" smtClean="0"/>
              <a:t>洗完後放在盛有去離子水或甲醇或乾淨的器皿中</a:t>
            </a:r>
          </a:p>
          <a:p>
            <a:pPr eaLnBrk="1" hangingPunct="1"/>
            <a:endParaRPr lang="zh-TW" altLang="en-US" dirty="0" smtClean="0"/>
          </a:p>
          <a:p>
            <a:pPr eaLnBrk="1" hangingPunct="1"/>
            <a:endParaRPr lang="zh-TW" altLang="en-US" dirty="0" smtClean="0"/>
          </a:p>
          <a:p>
            <a:pPr algn="r" eaLnBrk="1" hangingPunct="1">
              <a:buFont typeface="Wingdings" pitchFamily="2" charset="2"/>
              <a:buNone/>
            </a:pPr>
            <a:r>
              <a:rPr lang="zh-TW" altLang="en-US" sz="2400" dirty="0" smtClean="0"/>
              <a:t>底下要墊濾紙</a:t>
            </a:r>
          </a:p>
          <a:p>
            <a:pPr eaLnBrk="1" hangingPunct="1"/>
            <a:endParaRPr lang="zh-TW" altLang="en-US" dirty="0" smtClean="0"/>
          </a:p>
          <a:p>
            <a:pPr eaLnBrk="1" hangingPunct="1"/>
            <a:endParaRPr lang="en-US" altLang="zh-TW" dirty="0" smtClean="0"/>
          </a:p>
        </p:txBody>
      </p:sp>
      <p:pic>
        <p:nvPicPr>
          <p:cNvPr id="9220" name="Picture 4" descr="201"/>
          <p:cNvPicPr>
            <a:picLocks noChangeAspect="1" noChangeArrowheads="1"/>
          </p:cNvPicPr>
          <p:nvPr/>
        </p:nvPicPr>
        <p:blipFill>
          <a:blip r:embed="rId2"/>
          <a:srcRect/>
          <a:stretch>
            <a:fillRect/>
          </a:stretch>
        </p:blipFill>
        <p:spPr bwMode="auto">
          <a:xfrm>
            <a:off x="4356100" y="3933825"/>
            <a:ext cx="2808288" cy="1563688"/>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pPr>
              <a:defRPr/>
            </a:pPr>
            <a:fld id="{0DCD9763-1B5C-4792-AE2F-4154A5DB400D}" type="slidenum">
              <a:rPr lang="en-US" altLang="zh-TW" smtClean="0"/>
              <a:pPr>
                <a:defRPr/>
              </a:pPr>
              <a:t>9</a:t>
            </a:fld>
            <a:endParaRPr lang="en-US" altLang="zh-TW"/>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zh-TW" altLang="en-US" smtClean="0">
                <a:solidFill>
                  <a:srgbClr val="0066FF"/>
                </a:solidFill>
              </a:rPr>
              <a:t>矽晶體結構</a:t>
            </a:r>
          </a:p>
        </p:txBody>
      </p:sp>
      <p:pic>
        <p:nvPicPr>
          <p:cNvPr id="10243" name="Picture 3"/>
          <p:cNvPicPr>
            <a:picLocks noGrp="1" noChangeAspect="1" noChangeArrowheads="1"/>
          </p:cNvPicPr>
          <p:nvPr>
            <p:ph type="body" idx="1"/>
          </p:nvPr>
        </p:nvPicPr>
        <p:blipFill>
          <a:blip r:embed="rId2"/>
          <a:srcRect/>
          <a:stretch>
            <a:fillRect/>
          </a:stretch>
        </p:blipFill>
        <p:spPr>
          <a:xfrm>
            <a:off x="1452563" y="1804988"/>
            <a:ext cx="6370637" cy="4210050"/>
          </a:xfrm>
        </p:spPr>
      </p:pic>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10</a:t>
            </a:fld>
            <a:endParaRPr lang="en-US" altLang="zh-TW"/>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晶格生長方向"/>
          <p:cNvPicPr>
            <a:picLocks noChangeAspect="1" noChangeArrowheads="1"/>
          </p:cNvPicPr>
          <p:nvPr/>
        </p:nvPicPr>
        <p:blipFill>
          <a:blip r:embed="rId2"/>
          <a:srcRect/>
          <a:stretch>
            <a:fillRect/>
          </a:stretch>
        </p:blipFill>
        <p:spPr bwMode="auto">
          <a:xfrm>
            <a:off x="457200" y="2819400"/>
            <a:ext cx="8229600" cy="2362200"/>
          </a:xfrm>
          <a:prstGeom prst="rect">
            <a:avLst/>
          </a:prstGeom>
          <a:noFill/>
          <a:ln w="9525">
            <a:noFill/>
            <a:miter lim="800000"/>
            <a:headEnd/>
            <a:tailEnd/>
          </a:ln>
        </p:spPr>
      </p:pic>
      <p:sp>
        <p:nvSpPr>
          <p:cNvPr id="11267" name="Text Box 3"/>
          <p:cNvSpPr txBox="1">
            <a:spLocks noChangeArrowheads="1"/>
          </p:cNvSpPr>
          <p:nvPr/>
        </p:nvSpPr>
        <p:spPr bwMode="auto">
          <a:xfrm>
            <a:off x="1979613" y="765175"/>
            <a:ext cx="4572000" cy="823913"/>
          </a:xfrm>
          <a:prstGeom prst="rect">
            <a:avLst/>
          </a:prstGeom>
          <a:noFill/>
          <a:ln w="12700" cap="sq">
            <a:noFill/>
            <a:miter lim="800000"/>
            <a:headEnd type="none" w="sm" len="sm"/>
            <a:tailEnd type="none" w="sm" len="sm"/>
          </a:ln>
          <a:effectLst/>
        </p:spPr>
        <p:txBody>
          <a:bodyPr>
            <a:spAutoFit/>
          </a:bodyPr>
          <a:lstStyle/>
          <a:p>
            <a:pPr algn="ctr">
              <a:spcBef>
                <a:spcPct val="50000"/>
              </a:spcBef>
            </a:pPr>
            <a:r>
              <a:rPr lang="zh-TW" altLang="en-US" sz="4800">
                <a:latin typeface="Times New Roman" pitchFamily="18" charset="0"/>
              </a:rPr>
              <a:t>晶格座標</a:t>
            </a:r>
          </a:p>
        </p:txBody>
      </p:sp>
      <p:sp>
        <p:nvSpPr>
          <p:cNvPr id="4" name="投影片編號版面配置區 3"/>
          <p:cNvSpPr>
            <a:spLocks noGrp="1"/>
          </p:cNvSpPr>
          <p:nvPr>
            <p:ph type="sldNum" sz="quarter" idx="12"/>
          </p:nvPr>
        </p:nvSpPr>
        <p:spPr/>
        <p:txBody>
          <a:bodyPr/>
          <a:lstStyle/>
          <a:p>
            <a:pPr>
              <a:defRPr/>
            </a:pPr>
            <a:fld id="{A4445419-FED5-4C50-B929-2985B58EFA9F}" type="slidenum">
              <a:rPr lang="en-US" altLang="zh-TW" smtClean="0"/>
              <a:pPr>
                <a:defRPr/>
              </a:pPr>
              <a:t>11</a:t>
            </a:fld>
            <a:endParaRPr lang="en-US" altLang="zh-TW"/>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sz="half" idx="1"/>
          </p:nvPr>
        </p:nvSpPr>
        <p:spPr>
          <a:xfrm>
            <a:off x="611188" y="1700213"/>
            <a:ext cx="8002587" cy="1873250"/>
          </a:xfrm>
        </p:spPr>
        <p:txBody>
          <a:bodyPr/>
          <a:lstStyle/>
          <a:p>
            <a:pPr eaLnBrk="1" hangingPunct="1"/>
            <a:r>
              <a:rPr lang="zh-TW" altLang="en-US" sz="2200" smtClean="0"/>
              <a:t>在較小的</a:t>
            </a:r>
            <a:r>
              <a:rPr lang="en-US" altLang="zh-TW" sz="2200" smtClean="0"/>
              <a:t>(6</a:t>
            </a:r>
            <a:r>
              <a:rPr lang="zh-TW" altLang="en-US" sz="2200" smtClean="0"/>
              <a:t>吋</a:t>
            </a:r>
            <a:r>
              <a:rPr lang="en-US" altLang="zh-TW" sz="2200" smtClean="0"/>
              <a:t>150mm</a:t>
            </a:r>
            <a:r>
              <a:rPr lang="zh-TW" altLang="en-US" sz="2200" smtClean="0"/>
              <a:t>以下</a:t>
            </a:r>
            <a:r>
              <a:rPr lang="en-US" altLang="zh-TW" sz="2200" smtClean="0"/>
              <a:t>)</a:t>
            </a:r>
            <a:r>
              <a:rPr lang="zh-TW" altLang="en-US" sz="2200" smtClean="0"/>
              <a:t>晶圓是採用切邊的方式</a:t>
            </a:r>
            <a:r>
              <a:rPr lang="en-US" altLang="zh-TW" sz="2200" smtClean="0"/>
              <a:t>(</a:t>
            </a:r>
            <a:r>
              <a:rPr lang="zh-TW" altLang="en-US" sz="2200" smtClean="0"/>
              <a:t>如下圖</a:t>
            </a:r>
            <a:r>
              <a:rPr lang="en-US" altLang="zh-TW" sz="2200" smtClean="0"/>
              <a:t>)</a:t>
            </a:r>
            <a:r>
              <a:rPr lang="zh-TW" altLang="en-US" sz="2200" smtClean="0"/>
              <a:t>，若標記線和基準線呈</a:t>
            </a:r>
            <a:r>
              <a:rPr lang="en-US" altLang="zh-TW" sz="2200" smtClean="0"/>
              <a:t>45</a:t>
            </a:r>
            <a:r>
              <a:rPr lang="zh-TW" altLang="en-US" sz="2200" smtClean="0"/>
              <a:t>度，則是屬於</a:t>
            </a:r>
            <a:r>
              <a:rPr lang="en-US" altLang="zh-TW" sz="2200" smtClean="0"/>
              <a:t>N</a:t>
            </a:r>
            <a:r>
              <a:rPr lang="zh-TW" altLang="en-US" sz="2200" smtClean="0"/>
              <a:t>型、方向</a:t>
            </a:r>
            <a:r>
              <a:rPr lang="en-US" altLang="zh-TW" sz="2200" smtClean="0"/>
              <a:t>111</a:t>
            </a:r>
            <a:r>
              <a:rPr lang="zh-TW" altLang="en-US" sz="2200" smtClean="0"/>
              <a:t>；若只有基準線存在，則屬於</a:t>
            </a:r>
            <a:r>
              <a:rPr lang="en-US" altLang="zh-TW" sz="2200" smtClean="0"/>
              <a:t>P</a:t>
            </a:r>
            <a:r>
              <a:rPr lang="zh-TW" altLang="en-US" sz="2200" smtClean="0"/>
              <a:t>型、方向</a:t>
            </a:r>
            <a:r>
              <a:rPr lang="en-US" altLang="zh-TW" sz="2200" smtClean="0"/>
              <a:t>111</a:t>
            </a:r>
            <a:r>
              <a:rPr lang="zh-TW" altLang="en-US" sz="2200" smtClean="0"/>
              <a:t>；若標記線和基準線呈</a:t>
            </a:r>
            <a:r>
              <a:rPr lang="en-US" altLang="zh-TW" sz="2200" smtClean="0"/>
              <a:t>180</a:t>
            </a:r>
            <a:r>
              <a:rPr lang="zh-TW" altLang="en-US" sz="2200" smtClean="0"/>
              <a:t>度平行，則是屬於</a:t>
            </a:r>
            <a:r>
              <a:rPr lang="en-US" altLang="zh-TW" sz="2200" smtClean="0"/>
              <a:t>N</a:t>
            </a:r>
            <a:r>
              <a:rPr lang="zh-TW" altLang="en-US" sz="2200" smtClean="0"/>
              <a:t>型、方向</a:t>
            </a:r>
            <a:r>
              <a:rPr lang="en-US" altLang="zh-TW" sz="2200" smtClean="0"/>
              <a:t>100</a:t>
            </a:r>
            <a:r>
              <a:rPr lang="zh-TW" altLang="en-US" sz="2200" smtClean="0"/>
              <a:t>；若標記線和基準線呈</a:t>
            </a:r>
            <a:r>
              <a:rPr lang="en-US" altLang="zh-TW" sz="2200" smtClean="0"/>
              <a:t>90</a:t>
            </a:r>
            <a:r>
              <a:rPr lang="zh-TW" altLang="en-US" sz="2200" smtClean="0"/>
              <a:t>度垂直，則是屬於</a:t>
            </a:r>
            <a:r>
              <a:rPr lang="en-US" altLang="zh-TW" sz="2200" smtClean="0"/>
              <a:t>P</a:t>
            </a:r>
            <a:r>
              <a:rPr lang="zh-TW" altLang="en-US" sz="2200" smtClean="0"/>
              <a:t>型、方向</a:t>
            </a:r>
            <a:r>
              <a:rPr lang="en-US" altLang="zh-TW" sz="2200" smtClean="0"/>
              <a:t>100</a:t>
            </a:r>
            <a:r>
              <a:rPr lang="zh-TW" altLang="en-US" sz="2200" smtClean="0"/>
              <a:t>。</a:t>
            </a:r>
          </a:p>
        </p:txBody>
      </p:sp>
      <p:pic>
        <p:nvPicPr>
          <p:cNvPr id="12291" name="Picture 3" descr="SHAPE2"/>
          <p:cNvPicPr>
            <a:picLocks noGrp="1" noChangeAspect="1" noChangeArrowheads="1"/>
          </p:cNvPicPr>
          <p:nvPr>
            <p:ph sz="half" idx="2"/>
          </p:nvPr>
        </p:nvPicPr>
        <p:blipFill>
          <a:blip r:embed="rId2"/>
          <a:srcRect/>
          <a:stretch>
            <a:fillRect/>
          </a:stretch>
        </p:blipFill>
        <p:spPr>
          <a:xfrm>
            <a:off x="971550" y="3573463"/>
            <a:ext cx="6767513" cy="2562225"/>
          </a:xfrm>
          <a:noFill/>
        </p:spPr>
      </p:pic>
      <p:sp>
        <p:nvSpPr>
          <p:cNvPr id="4" name="投影片編號版面配置區 3"/>
          <p:cNvSpPr>
            <a:spLocks noGrp="1"/>
          </p:cNvSpPr>
          <p:nvPr>
            <p:ph type="sldNum" sz="quarter" idx="12"/>
          </p:nvPr>
        </p:nvSpPr>
        <p:spPr/>
        <p:txBody>
          <a:bodyPr/>
          <a:lstStyle/>
          <a:p>
            <a:pPr>
              <a:defRPr/>
            </a:pPr>
            <a:fld id="{EF47F4A5-A3AC-4830-AA8F-E8B288668430}" type="slidenum">
              <a:rPr lang="en-US" altLang="zh-TW" smtClean="0"/>
              <a:pPr>
                <a:defRPr/>
              </a:pPr>
              <a:t>12</a:t>
            </a:fld>
            <a:endParaRPr lang="en-US" altLang="zh-TW"/>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zh-TW" altLang="en-US" smtClean="0">
                <a:solidFill>
                  <a:srgbClr val="0066FF"/>
                </a:solidFill>
              </a:rPr>
              <a:t>判別晶片種類及方向性</a:t>
            </a:r>
          </a:p>
        </p:txBody>
      </p:sp>
      <p:sp>
        <p:nvSpPr>
          <p:cNvPr id="13315" name="Rectangle 3"/>
          <p:cNvSpPr>
            <a:spLocks noGrp="1" noChangeArrowheads="1"/>
          </p:cNvSpPr>
          <p:nvPr>
            <p:ph type="body" sz="half" idx="4294967295"/>
          </p:nvPr>
        </p:nvSpPr>
        <p:spPr>
          <a:xfrm>
            <a:off x="539750" y="1700213"/>
            <a:ext cx="8064500" cy="4392612"/>
          </a:xfrm>
        </p:spPr>
        <p:txBody>
          <a:bodyPr/>
          <a:lstStyle/>
          <a:p>
            <a:pPr eaLnBrk="1" hangingPunct="1">
              <a:lnSpc>
                <a:spcPct val="80000"/>
              </a:lnSpc>
            </a:pPr>
            <a:r>
              <a:rPr lang="zh-TW" altLang="en-US" sz="2200" smtClean="0"/>
              <a:t>由晶片外觀</a:t>
            </a:r>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pPr>
            <a:endParaRPr lang="zh-TW" altLang="en-US" sz="2200" smtClean="0"/>
          </a:p>
          <a:p>
            <a:pPr eaLnBrk="1" hangingPunct="1">
              <a:lnSpc>
                <a:spcPct val="80000"/>
              </a:lnSpc>
              <a:buFont typeface="Wingdings" pitchFamily="2" charset="2"/>
              <a:buNone/>
            </a:pPr>
            <a:endParaRPr lang="zh-TW" altLang="en-US" sz="2200" smtClean="0"/>
          </a:p>
          <a:p>
            <a:pPr eaLnBrk="1" hangingPunct="1">
              <a:lnSpc>
                <a:spcPct val="80000"/>
              </a:lnSpc>
              <a:buFont typeface="Wingdings" pitchFamily="2" charset="2"/>
              <a:buNone/>
            </a:pPr>
            <a:endParaRPr lang="zh-TW" altLang="en-US" sz="2200" smtClean="0"/>
          </a:p>
          <a:p>
            <a:pPr eaLnBrk="1" hangingPunct="1">
              <a:lnSpc>
                <a:spcPct val="80000"/>
              </a:lnSpc>
              <a:buFont typeface="Wingdings" pitchFamily="2" charset="2"/>
              <a:buNone/>
            </a:pPr>
            <a:endParaRPr kumimoji="0" lang="zh-TW" altLang="en-US" sz="2200" smtClean="0">
              <a:latin typeface="新細明體" charset="-120"/>
            </a:endParaRPr>
          </a:p>
          <a:p>
            <a:pPr eaLnBrk="1" hangingPunct="1">
              <a:lnSpc>
                <a:spcPct val="80000"/>
              </a:lnSpc>
              <a:buFont typeface="Wingdings" pitchFamily="2" charset="2"/>
              <a:buNone/>
            </a:pPr>
            <a:r>
              <a:rPr kumimoji="0" lang="en-US" altLang="zh-TW" sz="2200" smtClean="0">
                <a:latin typeface="新細明體" charset="-120"/>
              </a:rPr>
              <a:t>&lt;1 0 0&gt; plane : </a:t>
            </a:r>
            <a:r>
              <a:rPr kumimoji="0" lang="zh-TW" altLang="en-US" sz="2200" smtClean="0">
                <a:latin typeface="新細明體" charset="-120"/>
              </a:rPr>
              <a:t>與向量</a:t>
            </a:r>
            <a:r>
              <a:rPr kumimoji="0" lang="en-US" altLang="zh-TW" sz="2200" smtClean="0">
                <a:latin typeface="新細明體" charset="-120"/>
              </a:rPr>
              <a:t>(1,0,0)</a:t>
            </a:r>
            <a:r>
              <a:rPr kumimoji="0" lang="zh-TW" altLang="en-US" sz="2200" smtClean="0">
                <a:latin typeface="新細明體" charset="-120"/>
              </a:rPr>
              <a:t>垂直之平面</a:t>
            </a:r>
          </a:p>
          <a:p>
            <a:pPr eaLnBrk="1" hangingPunct="1">
              <a:lnSpc>
                <a:spcPct val="80000"/>
              </a:lnSpc>
              <a:buFont typeface="Wingdings" pitchFamily="2" charset="2"/>
              <a:buNone/>
            </a:pPr>
            <a:r>
              <a:rPr kumimoji="0" lang="en-US" altLang="zh-TW" sz="2200" smtClean="0">
                <a:latin typeface="新細明體" charset="-120"/>
              </a:rPr>
              <a:t>&lt;1 1 1&gt; plane : </a:t>
            </a:r>
            <a:r>
              <a:rPr kumimoji="0" lang="zh-TW" altLang="en-US" sz="2200" smtClean="0">
                <a:latin typeface="新細明體" charset="-120"/>
              </a:rPr>
              <a:t>與向量</a:t>
            </a:r>
            <a:r>
              <a:rPr kumimoji="0" lang="en-US" altLang="zh-TW" sz="2200" smtClean="0">
                <a:latin typeface="新細明體" charset="-120"/>
              </a:rPr>
              <a:t>(1,1,1)</a:t>
            </a:r>
            <a:r>
              <a:rPr kumimoji="0" lang="zh-TW" altLang="en-US" sz="2200" smtClean="0">
                <a:latin typeface="新細明體" charset="-120"/>
              </a:rPr>
              <a:t>垂直之平面</a:t>
            </a:r>
            <a:endParaRPr lang="zh-TW" altLang="en-US" sz="2200" smtClean="0">
              <a:latin typeface="新細明體" charset="-120"/>
            </a:endParaRPr>
          </a:p>
        </p:txBody>
      </p:sp>
      <p:graphicFrame>
        <p:nvGraphicFramePr>
          <p:cNvPr id="40993" name="Group 33"/>
          <p:cNvGraphicFramePr>
            <a:graphicFrameLocks noGrp="1"/>
          </p:cNvGraphicFramePr>
          <p:nvPr>
            <p:ph idx="1"/>
          </p:nvPr>
        </p:nvGraphicFramePr>
        <p:xfrm>
          <a:off x="539750" y="2133600"/>
          <a:ext cx="5518150" cy="3076576"/>
        </p:xfrm>
        <a:graphic>
          <a:graphicData uri="http://schemas.openxmlformats.org/drawingml/2006/table">
            <a:tbl>
              <a:tblPr/>
              <a:tblGrid>
                <a:gridCol w="1381125">
                  <a:extLst>
                    <a:ext uri="{9D8B030D-6E8A-4147-A177-3AD203B41FA5}">
                      <a16:colId xmlns:a16="http://schemas.microsoft.com/office/drawing/2014/main" val="20000"/>
                    </a:ext>
                  </a:extLst>
                </a:gridCol>
                <a:gridCol w="1379538">
                  <a:extLst>
                    <a:ext uri="{9D8B030D-6E8A-4147-A177-3AD203B41FA5}">
                      <a16:colId xmlns:a16="http://schemas.microsoft.com/office/drawing/2014/main" val="20001"/>
                    </a:ext>
                  </a:extLst>
                </a:gridCol>
                <a:gridCol w="1381125">
                  <a:extLst>
                    <a:ext uri="{9D8B030D-6E8A-4147-A177-3AD203B41FA5}">
                      <a16:colId xmlns:a16="http://schemas.microsoft.com/office/drawing/2014/main" val="20002"/>
                    </a:ext>
                  </a:extLst>
                </a:gridCol>
                <a:gridCol w="1376362">
                  <a:extLst>
                    <a:ext uri="{9D8B030D-6E8A-4147-A177-3AD203B41FA5}">
                      <a16:colId xmlns:a16="http://schemas.microsoft.com/office/drawing/2014/main" val="20003"/>
                    </a:ext>
                  </a:extLst>
                </a:gridCol>
              </a:tblGrid>
              <a:tr h="1006475">
                <a:tc gridSpan="4">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3000" b="0" i="0" u="none" strike="noStrike" cap="none" normalizeH="0" baseline="0" smtClean="0">
                          <a:ln>
                            <a:noFill/>
                          </a:ln>
                          <a:solidFill>
                            <a:schemeClr val="tx1"/>
                          </a:solidFill>
                          <a:effectLst/>
                          <a:latin typeface="Verdana" pitchFamily="34" charset="0"/>
                          <a:ea typeface="新細明體" charset="-120"/>
                        </a:rPr>
                        <a:t>minor flat</a:t>
                      </a:r>
                      <a:r>
                        <a:rPr kumimoji="1" lang="zh-TW" altLang="en-US" sz="3000" b="0" i="0" u="none" strike="noStrike" cap="none" normalizeH="0" baseline="0" smtClean="0">
                          <a:ln>
                            <a:noFill/>
                          </a:ln>
                          <a:solidFill>
                            <a:schemeClr val="tx1"/>
                          </a:solidFill>
                          <a:effectLst/>
                          <a:latin typeface="Verdana" pitchFamily="34" charset="0"/>
                          <a:ea typeface="新細明體" charset="-120"/>
                        </a:rPr>
                        <a:t>與</a:t>
                      </a:r>
                      <a:r>
                        <a:rPr kumimoji="1" lang="en-US" altLang="zh-TW" sz="3000" b="0" i="0" u="none" strike="noStrike" cap="none" normalizeH="0" baseline="0" smtClean="0">
                          <a:ln>
                            <a:noFill/>
                          </a:ln>
                          <a:solidFill>
                            <a:schemeClr val="tx1"/>
                          </a:solidFill>
                          <a:effectLst/>
                          <a:latin typeface="Verdana" pitchFamily="34" charset="0"/>
                          <a:ea typeface="新細明體" charset="-120"/>
                        </a:rPr>
                        <a:t>major flat </a:t>
                      </a:r>
                      <a:r>
                        <a:rPr kumimoji="1" lang="zh-TW" altLang="en-US" sz="3000" b="0" i="0" u="none" strike="noStrike" cap="none" normalizeH="0" baseline="0" smtClean="0">
                          <a:ln>
                            <a:noFill/>
                          </a:ln>
                          <a:solidFill>
                            <a:schemeClr val="tx1"/>
                          </a:solidFill>
                          <a:effectLst/>
                          <a:latin typeface="Verdana" pitchFamily="34" charset="0"/>
                          <a:ea typeface="新細明體" charset="-120"/>
                        </a:rPr>
                        <a:t>相差 </a:t>
                      </a:r>
                      <a:r>
                        <a:rPr kumimoji="1" lang="en-US" altLang="zh-TW" sz="3000" b="0" i="0" u="none" strike="noStrike" cap="none" normalizeH="0" baseline="0" smtClean="0">
                          <a:ln>
                            <a:noFill/>
                          </a:ln>
                          <a:solidFill>
                            <a:schemeClr val="tx1"/>
                          </a:solidFill>
                          <a:effectLst/>
                          <a:latin typeface="Verdana" pitchFamily="34" charset="0"/>
                          <a:ea typeface="新細明體" charset="-120"/>
                        </a:rPr>
                        <a:t>(degrees)</a:t>
                      </a:r>
                    </a:p>
                  </a:txBody>
                  <a:tcPr marT="45729" marB="4572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191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180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90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45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509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N-type &lt;100&gt; </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P-type &lt;100&gt;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N-type &lt;111&gt;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2600" b="0" i="0" u="none" strike="noStrike" cap="none" normalizeH="0" baseline="0" smtClean="0">
                          <a:ln>
                            <a:noFill/>
                          </a:ln>
                          <a:solidFill>
                            <a:schemeClr val="tx1"/>
                          </a:solidFill>
                          <a:effectLst/>
                          <a:latin typeface="Verdana" pitchFamily="34" charset="0"/>
                          <a:ea typeface="新細明體" charset="-120"/>
                        </a:rPr>
                        <a:t>P-type &lt;111&gt; </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3335" name="Picture 23"/>
          <p:cNvPicPr>
            <a:picLocks noChangeAspect="1" noChangeArrowheads="1"/>
          </p:cNvPicPr>
          <p:nvPr/>
        </p:nvPicPr>
        <p:blipFill>
          <a:blip r:embed="rId2"/>
          <a:srcRect/>
          <a:stretch>
            <a:fillRect/>
          </a:stretch>
        </p:blipFill>
        <p:spPr bwMode="auto">
          <a:xfrm>
            <a:off x="6156325" y="2060575"/>
            <a:ext cx="2743200" cy="2771775"/>
          </a:xfrm>
          <a:prstGeom prst="rect">
            <a:avLst/>
          </a:prstGeom>
          <a:noFill/>
          <a:ln w="9525">
            <a:noFill/>
            <a:miter lim="800000"/>
            <a:headEnd/>
            <a:tailEnd/>
          </a:ln>
        </p:spPr>
      </p:pic>
      <p:sp>
        <p:nvSpPr>
          <p:cNvPr id="6" name="投影片編號版面配置區 5"/>
          <p:cNvSpPr>
            <a:spLocks noGrp="1"/>
          </p:cNvSpPr>
          <p:nvPr>
            <p:ph type="sldNum" sz="quarter" idx="12"/>
          </p:nvPr>
        </p:nvSpPr>
        <p:spPr/>
        <p:txBody>
          <a:bodyPr/>
          <a:lstStyle/>
          <a:p>
            <a:pPr>
              <a:defRPr/>
            </a:pPr>
            <a:fld id="{78C64EE8-5F0E-452F-A7A6-FA00292A2BE8}" type="slidenum">
              <a:rPr lang="en-US" altLang="zh-TW" smtClean="0"/>
              <a:pPr>
                <a:defRPr/>
              </a:pPr>
              <a:t>13</a:t>
            </a:fld>
            <a:endParaRPr lang="en-US" altLang="zh-TW"/>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zh-TW" altLang="en-US" smtClean="0"/>
              <a:t>判斷晶片種類</a:t>
            </a:r>
          </a:p>
        </p:txBody>
      </p:sp>
      <p:sp>
        <p:nvSpPr>
          <p:cNvPr id="14339" name="Rectangle 3"/>
          <p:cNvSpPr>
            <a:spLocks noGrp="1" noChangeArrowheads="1"/>
          </p:cNvSpPr>
          <p:nvPr>
            <p:ph type="body" sz="half" idx="1"/>
          </p:nvPr>
        </p:nvSpPr>
        <p:spPr>
          <a:xfrm>
            <a:off x="566738" y="1752600"/>
            <a:ext cx="3925887" cy="4267200"/>
          </a:xfrm>
        </p:spPr>
        <p:txBody>
          <a:bodyPr/>
          <a:lstStyle/>
          <a:p>
            <a:pPr eaLnBrk="1" hangingPunct="1">
              <a:lnSpc>
                <a:spcPct val="80000"/>
              </a:lnSpc>
            </a:pPr>
            <a:r>
              <a:rPr lang="zh-TW" altLang="en-US" sz="1800" smtClean="0"/>
              <a:t>但這方式會減損有效面積。故較大尺寸之晶圓只有</a:t>
            </a:r>
            <a:r>
              <a:rPr lang="en-US" altLang="zh-TW" sz="1800" smtClean="0"/>
              <a:t>notch(</a:t>
            </a:r>
            <a:r>
              <a:rPr lang="zh-TW" altLang="en-US" sz="1800" smtClean="0"/>
              <a:t>側溝槽</a:t>
            </a:r>
            <a:r>
              <a:rPr lang="en-US" altLang="zh-TW" sz="1800" smtClean="0"/>
              <a:t>)</a:t>
            </a:r>
            <a:r>
              <a:rPr lang="zh-TW" altLang="en-US" sz="1800" smtClean="0"/>
              <a:t>，且不分種類。</a:t>
            </a:r>
          </a:p>
          <a:p>
            <a:pPr eaLnBrk="1" hangingPunct="1">
              <a:lnSpc>
                <a:spcPct val="80000"/>
              </a:lnSpc>
            </a:pPr>
            <a:endParaRPr lang="zh-TW" altLang="en-US" sz="1800" smtClean="0"/>
          </a:p>
          <a:p>
            <a:pPr eaLnBrk="1" hangingPunct="1">
              <a:lnSpc>
                <a:spcPct val="80000"/>
              </a:lnSpc>
            </a:pPr>
            <a:r>
              <a:rPr lang="zh-TW" altLang="en-US" sz="1800" smtClean="0">
                <a:latin typeface="Times New Roman" pitchFamily="18" charset="0"/>
              </a:rPr>
              <a:t>另一種較為精確的方法是用</a:t>
            </a:r>
            <a:r>
              <a:rPr lang="en-US" altLang="zh-TW" sz="1800" smtClean="0">
                <a:latin typeface="Times New Roman" pitchFamily="18" charset="0"/>
              </a:rPr>
              <a:t>collimated light</a:t>
            </a:r>
            <a:r>
              <a:rPr lang="zh-TW" altLang="en-US" sz="1800" smtClean="0">
                <a:latin typeface="Times New Roman" pitchFamily="18" charset="0"/>
              </a:rPr>
              <a:t>垂直入射晶片表面，此時晶片結晶面將有如鏡子將光反射並出現圖案，若呈現右方之圖形，則入射面之方向性分別為</a:t>
            </a:r>
            <a:r>
              <a:rPr lang="en-US" altLang="zh-TW" sz="1800" smtClean="0">
                <a:latin typeface="Times New Roman" pitchFamily="18" charset="0"/>
              </a:rPr>
              <a:t>(1,0,0)</a:t>
            </a:r>
            <a:r>
              <a:rPr lang="zh-TW" altLang="en-US" sz="1800" smtClean="0">
                <a:latin typeface="Times New Roman" pitchFamily="18" charset="0"/>
              </a:rPr>
              <a:t>、</a:t>
            </a:r>
            <a:r>
              <a:rPr lang="en-US" altLang="zh-TW" sz="1800" smtClean="0">
                <a:latin typeface="Times New Roman" pitchFamily="18" charset="0"/>
              </a:rPr>
              <a:t>(1,1,0)</a:t>
            </a:r>
            <a:r>
              <a:rPr lang="zh-TW" altLang="en-US" sz="1800" smtClean="0">
                <a:latin typeface="Times New Roman" pitchFamily="18" charset="0"/>
              </a:rPr>
              <a:t>、</a:t>
            </a:r>
            <a:r>
              <a:rPr lang="en-US" altLang="zh-TW" sz="1800" smtClean="0">
                <a:latin typeface="Times New Roman" pitchFamily="18" charset="0"/>
              </a:rPr>
              <a:t>(1,1,1)</a:t>
            </a:r>
            <a:r>
              <a:rPr lang="zh-TW" altLang="en-US" sz="1800" smtClean="0">
                <a:latin typeface="Times New Roman" pitchFamily="18" charset="0"/>
              </a:rPr>
              <a:t>。</a:t>
            </a:r>
          </a:p>
          <a:p>
            <a:pPr eaLnBrk="1" hangingPunct="1">
              <a:lnSpc>
                <a:spcPct val="80000"/>
              </a:lnSpc>
            </a:pPr>
            <a:endParaRPr lang="zh-TW" altLang="en-US" sz="1800" smtClean="0"/>
          </a:p>
          <a:p>
            <a:pPr eaLnBrk="1" hangingPunct="1">
              <a:lnSpc>
                <a:spcPct val="80000"/>
              </a:lnSpc>
            </a:pPr>
            <a:r>
              <a:rPr lang="zh-TW" altLang="en-US" sz="1800" smtClean="0"/>
              <a:t>至於已被分割的晶圓或沒有平邊的晶圓，可以如右圖用熱探針藉熱電效應來判斷是</a:t>
            </a:r>
            <a:r>
              <a:rPr lang="en-US" altLang="zh-TW" sz="1800" smtClean="0"/>
              <a:t>p-type</a:t>
            </a:r>
            <a:r>
              <a:rPr lang="zh-TW" altLang="en-US" sz="1800" smtClean="0"/>
              <a:t>或</a:t>
            </a:r>
            <a:r>
              <a:rPr lang="en-US" altLang="zh-TW" sz="1800" smtClean="0"/>
              <a:t>n-type(</a:t>
            </a:r>
            <a:r>
              <a:rPr lang="zh-TW" altLang="en-US" sz="1800" smtClean="0"/>
              <a:t>不能以此判斷方向性</a:t>
            </a:r>
            <a:r>
              <a:rPr lang="en-US" altLang="zh-TW" sz="1800" smtClean="0"/>
              <a:t>)</a:t>
            </a:r>
            <a:r>
              <a:rPr lang="zh-TW" altLang="en-US" sz="1800" smtClean="0"/>
              <a:t>。</a:t>
            </a:r>
          </a:p>
        </p:txBody>
      </p:sp>
      <p:pic>
        <p:nvPicPr>
          <p:cNvPr id="14340" name="Picture 4" descr="hotProbe"/>
          <p:cNvPicPr>
            <a:picLocks noGrp="1" noChangeAspect="1" noChangeArrowheads="1"/>
          </p:cNvPicPr>
          <p:nvPr>
            <p:ph sz="quarter" idx="3"/>
          </p:nvPr>
        </p:nvPicPr>
        <p:blipFill>
          <a:blip r:embed="rId2"/>
          <a:srcRect/>
          <a:stretch>
            <a:fillRect/>
          </a:stretch>
        </p:blipFill>
        <p:spPr>
          <a:xfrm>
            <a:off x="5513388" y="3973513"/>
            <a:ext cx="2870200" cy="2036762"/>
          </a:xfrm>
          <a:noFill/>
        </p:spPr>
      </p:pic>
      <p:sp>
        <p:nvSpPr>
          <p:cNvPr id="14341" name="Rectangle 5"/>
          <p:cNvSpPr>
            <a:spLocks noChangeArrowheads="1"/>
          </p:cNvSpPr>
          <p:nvPr/>
        </p:nvSpPr>
        <p:spPr bwMode="auto">
          <a:xfrm>
            <a:off x="1938338" y="2538413"/>
            <a:ext cx="9144000" cy="0"/>
          </a:xfrm>
          <a:prstGeom prst="rect">
            <a:avLst/>
          </a:prstGeom>
          <a:noFill/>
          <a:ln w="9525">
            <a:noFill/>
            <a:miter lim="800000"/>
            <a:headEnd/>
            <a:tailEnd/>
          </a:ln>
          <a:effectLst/>
        </p:spPr>
        <p:txBody>
          <a:bodyPr>
            <a:spAutoFit/>
          </a:bodyPr>
          <a:lstStyle/>
          <a:p>
            <a:endParaRPr lang="zh-TW" altLang="en-US"/>
          </a:p>
        </p:txBody>
      </p:sp>
      <p:pic>
        <p:nvPicPr>
          <p:cNvPr id="14342" name="Picture 6"/>
          <p:cNvPicPr>
            <a:picLocks noChangeAspect="1" noChangeArrowheads="1"/>
          </p:cNvPicPr>
          <p:nvPr/>
        </p:nvPicPr>
        <p:blipFill>
          <a:blip r:embed="rId3"/>
          <a:srcRect/>
          <a:stretch>
            <a:fillRect/>
          </a:stretch>
        </p:blipFill>
        <p:spPr bwMode="auto">
          <a:xfrm>
            <a:off x="4648200" y="1676400"/>
            <a:ext cx="4495800" cy="2133600"/>
          </a:xfrm>
          <a:prstGeom prst="rect">
            <a:avLst/>
          </a:prstGeom>
          <a:noFill/>
          <a:ln w="9525">
            <a:noFill/>
            <a:miter lim="800000"/>
            <a:headEnd/>
            <a:tailEnd/>
          </a:ln>
        </p:spPr>
      </p:pic>
      <p:sp>
        <p:nvSpPr>
          <p:cNvPr id="7" name="投影片編號版面配置區 6"/>
          <p:cNvSpPr>
            <a:spLocks noGrp="1"/>
          </p:cNvSpPr>
          <p:nvPr>
            <p:ph type="sldNum" sz="quarter" idx="12"/>
          </p:nvPr>
        </p:nvSpPr>
        <p:spPr/>
        <p:txBody>
          <a:bodyPr/>
          <a:lstStyle/>
          <a:p>
            <a:pPr>
              <a:defRPr/>
            </a:pPr>
            <a:fld id="{DADD766D-601F-495F-9711-A93B5CA2B49D}" type="slidenum">
              <a:rPr lang="en-US" altLang="zh-TW" smtClean="0"/>
              <a:pPr>
                <a:defRPr/>
              </a:pPr>
              <a:t>14</a:t>
            </a:fld>
            <a:endParaRPr lang="en-US" altLang="zh-TW"/>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zh-TW" altLang="en-US" sz="4700" b="1" smtClean="0"/>
              <a:t>熱電效應</a:t>
            </a:r>
          </a:p>
        </p:txBody>
      </p:sp>
      <p:sp>
        <p:nvSpPr>
          <p:cNvPr id="15363" name="Rectangle 2"/>
          <p:cNvSpPr>
            <a:spLocks noGrp="1" noChangeArrowheads="1"/>
          </p:cNvSpPr>
          <p:nvPr>
            <p:ph type="body" idx="1"/>
          </p:nvPr>
        </p:nvSpPr>
        <p:spPr/>
        <p:txBody>
          <a:bodyPr/>
          <a:lstStyle/>
          <a:p>
            <a:pPr eaLnBrk="1" hangingPunct="1">
              <a:lnSpc>
                <a:spcPct val="90000"/>
              </a:lnSpc>
              <a:buFont typeface="Wingdings" pitchFamily="2" charset="2"/>
              <a:buNone/>
            </a:pPr>
            <a:r>
              <a:rPr lang="en-US" altLang="zh-TW" sz="2000" smtClean="0"/>
              <a:t>  </a:t>
            </a:r>
            <a:r>
              <a:rPr lang="en-US" altLang="zh-TW" smtClean="0">
                <a:solidFill>
                  <a:srgbClr val="CC0000"/>
                </a:solidFill>
              </a:rPr>
              <a:t>(1)</a:t>
            </a:r>
            <a:r>
              <a:rPr lang="zh-TW" altLang="en-US" smtClean="0">
                <a:solidFill>
                  <a:srgbClr val="CC0000"/>
                </a:solidFill>
              </a:rPr>
              <a:t>何謂熱電效應</a:t>
            </a:r>
            <a:r>
              <a:rPr lang="en-US" altLang="zh-TW" smtClean="0">
                <a:solidFill>
                  <a:srgbClr val="CC0000"/>
                </a:solidFill>
              </a:rPr>
              <a:t>:</a:t>
            </a:r>
          </a:p>
          <a:p>
            <a:pPr eaLnBrk="1" hangingPunct="1">
              <a:lnSpc>
                <a:spcPct val="90000"/>
              </a:lnSpc>
              <a:buFont typeface="Wingdings" pitchFamily="2" charset="2"/>
              <a:buNone/>
            </a:pPr>
            <a:r>
              <a:rPr lang="en-US" altLang="zh-TW" sz="2000" smtClean="0"/>
              <a:t>     </a:t>
            </a:r>
            <a:r>
              <a:rPr lang="zh-TW" altLang="en-US" sz="2000" smtClean="0"/>
              <a:t>熱與電可以互相影響互相轉換的效應。</a:t>
            </a:r>
          </a:p>
          <a:p>
            <a:pPr eaLnBrk="1" hangingPunct="1">
              <a:lnSpc>
                <a:spcPct val="90000"/>
              </a:lnSpc>
              <a:buFont typeface="Wingdings" pitchFamily="2" charset="2"/>
              <a:buNone/>
            </a:pPr>
            <a:r>
              <a:rPr lang="zh-TW" altLang="en-US" sz="2000" smtClean="0"/>
              <a:t>    </a:t>
            </a:r>
          </a:p>
          <a:p>
            <a:pPr eaLnBrk="1" hangingPunct="1">
              <a:lnSpc>
                <a:spcPct val="90000"/>
              </a:lnSpc>
              <a:buFont typeface="Wingdings" pitchFamily="2" charset="2"/>
              <a:buNone/>
            </a:pPr>
            <a:r>
              <a:rPr lang="en-US" altLang="zh-TW" sz="2000" smtClean="0">
                <a:solidFill>
                  <a:srgbClr val="0066FF"/>
                </a:solidFill>
              </a:rPr>
              <a:t>Seebeck</a:t>
            </a:r>
            <a:r>
              <a:rPr lang="zh-TW" altLang="en-US" sz="2000" smtClean="0">
                <a:solidFill>
                  <a:srgbClr val="0066FF"/>
                </a:solidFill>
              </a:rPr>
              <a:t>效應</a:t>
            </a:r>
            <a:r>
              <a:rPr lang="en-US" altLang="zh-TW" sz="2000" smtClean="0">
                <a:solidFill>
                  <a:srgbClr val="0066FF"/>
                </a:solidFill>
              </a:rPr>
              <a:t>(</a:t>
            </a:r>
            <a:r>
              <a:rPr lang="zh-TW" altLang="en-US" sz="2000" smtClean="0">
                <a:solidFill>
                  <a:srgbClr val="0066FF"/>
                </a:solidFill>
              </a:rPr>
              <a:t>熱生電現象</a:t>
            </a:r>
            <a:r>
              <a:rPr lang="en-US" altLang="zh-TW" sz="2000" smtClean="0">
                <a:solidFill>
                  <a:srgbClr val="0066FF"/>
                </a:solidFill>
              </a:rPr>
              <a:t>)</a:t>
            </a:r>
            <a:r>
              <a:rPr lang="en-US" altLang="zh-TW" sz="2600" smtClean="0">
                <a:solidFill>
                  <a:srgbClr val="0066FF"/>
                </a:solidFill>
              </a:rPr>
              <a:t>  </a:t>
            </a:r>
            <a:r>
              <a:rPr lang="zh-TW" altLang="en-US" sz="2000" smtClean="0"/>
              <a:t>把兩種不同的導體組成一個閉合的回路，若在兩接頭處存在溫差，則回路中將產生電動勢及電流。此熱電效應主要是因不同金屬擁有的自由電子數不同，當兩金屬連接形成迴路，溫度改變會造成接觸面之自由電子運動而使金屬間產生電位差。此電位差由接觸面積、金屬種類、溫度差來決定。</a:t>
            </a:r>
          </a:p>
          <a:p>
            <a:pPr eaLnBrk="1" hangingPunct="1">
              <a:lnSpc>
                <a:spcPct val="90000"/>
              </a:lnSpc>
              <a:buFont typeface="Wingdings" pitchFamily="2" charset="2"/>
              <a:buNone/>
            </a:pPr>
            <a:endParaRPr lang="zh-TW" altLang="en-US" sz="2000" smtClean="0"/>
          </a:p>
          <a:p>
            <a:pPr eaLnBrk="1" hangingPunct="1">
              <a:lnSpc>
                <a:spcPct val="90000"/>
              </a:lnSpc>
              <a:buFont typeface="Wingdings" pitchFamily="2" charset="2"/>
              <a:buNone/>
            </a:pPr>
            <a:r>
              <a:rPr lang="zh-TW" altLang="en-US" sz="2000" smtClean="0">
                <a:solidFill>
                  <a:srgbClr val="0066FF"/>
                </a:solidFill>
              </a:rPr>
              <a:t>        </a:t>
            </a:r>
            <a:endParaRPr lang="zh-TW" altLang="en-US" sz="1800" smtClean="0"/>
          </a:p>
          <a:p>
            <a:pPr eaLnBrk="1" hangingPunct="1">
              <a:lnSpc>
                <a:spcPct val="90000"/>
              </a:lnSpc>
              <a:buFont typeface="Wingdings" pitchFamily="2" charset="2"/>
              <a:buNone/>
            </a:pPr>
            <a:r>
              <a:rPr lang="zh-TW" altLang="en-US" sz="1400" smtClean="0"/>
              <a:t>     </a:t>
            </a:r>
          </a:p>
        </p:txBody>
      </p:sp>
      <p:pic>
        <p:nvPicPr>
          <p:cNvPr id="15364" name="Picture 3" descr="r2"/>
          <p:cNvPicPr>
            <a:picLocks noChangeAspect="1" noChangeArrowheads="1"/>
          </p:cNvPicPr>
          <p:nvPr/>
        </p:nvPicPr>
        <p:blipFill>
          <a:blip r:embed="rId2"/>
          <a:srcRect/>
          <a:stretch>
            <a:fillRect/>
          </a:stretch>
        </p:blipFill>
        <p:spPr bwMode="auto">
          <a:xfrm>
            <a:off x="2555875" y="4797425"/>
            <a:ext cx="4038600" cy="1149350"/>
          </a:xfrm>
          <a:prstGeom prst="rect">
            <a:avLst/>
          </a:prstGeom>
          <a:noFill/>
          <a:ln w="9525">
            <a:noFill/>
            <a:miter lim="800000"/>
            <a:headEnd/>
            <a:tailEnd/>
          </a:ln>
        </p:spPr>
      </p:pic>
      <p:sp>
        <p:nvSpPr>
          <p:cNvPr id="5" name="投影片編號版面配置區 4"/>
          <p:cNvSpPr>
            <a:spLocks noGrp="1"/>
          </p:cNvSpPr>
          <p:nvPr>
            <p:ph type="sldNum" sz="quarter" idx="12"/>
          </p:nvPr>
        </p:nvSpPr>
        <p:spPr/>
        <p:txBody>
          <a:bodyPr/>
          <a:lstStyle/>
          <a:p>
            <a:pPr>
              <a:defRPr/>
            </a:pPr>
            <a:fld id="{0DCD9763-1B5C-4792-AE2F-4154A5DB400D}" type="slidenum">
              <a:rPr lang="en-US" altLang="zh-TW" smtClean="0"/>
              <a:pPr>
                <a:defRPr/>
              </a:pPr>
              <a:t>15</a:t>
            </a:fld>
            <a:endParaRPr lang="en-US" altLang="zh-TW"/>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sz="half" idx="4294967295"/>
          </p:nvPr>
        </p:nvSpPr>
        <p:spPr>
          <a:xfrm>
            <a:off x="395288" y="1700213"/>
            <a:ext cx="8218487" cy="4752975"/>
          </a:xfrm>
        </p:spPr>
        <p:txBody>
          <a:bodyPr/>
          <a:lstStyle/>
          <a:p>
            <a:pPr eaLnBrk="1" hangingPunct="1">
              <a:buFont typeface="Wingdings" pitchFamily="2" charset="2"/>
              <a:buNone/>
            </a:pPr>
            <a:r>
              <a:rPr lang="en-US" altLang="zh-TW" sz="700" dirty="0" smtClean="0">
                <a:solidFill>
                  <a:srgbClr val="0066FF"/>
                </a:solidFill>
              </a:rPr>
              <a:t>   </a:t>
            </a:r>
          </a:p>
          <a:p>
            <a:pPr eaLnBrk="1" hangingPunct="1">
              <a:buFont typeface="Wingdings" pitchFamily="2" charset="2"/>
              <a:buNone/>
            </a:pPr>
            <a:r>
              <a:rPr lang="en-US" altLang="zh-TW" sz="2000" dirty="0" smtClean="0">
                <a:solidFill>
                  <a:srgbClr val="0066FF"/>
                </a:solidFill>
              </a:rPr>
              <a:t>     </a:t>
            </a:r>
            <a:r>
              <a:rPr lang="en-US" altLang="zh-TW" sz="2200" dirty="0" smtClean="0">
                <a:solidFill>
                  <a:srgbClr val="0066FF"/>
                </a:solidFill>
              </a:rPr>
              <a:t>Peltier</a:t>
            </a:r>
            <a:r>
              <a:rPr lang="zh-TW" altLang="en-US" sz="2200" dirty="0" smtClean="0">
                <a:solidFill>
                  <a:srgbClr val="0066FF"/>
                </a:solidFill>
              </a:rPr>
              <a:t>效應</a:t>
            </a:r>
            <a:r>
              <a:rPr lang="en-US" altLang="zh-TW" sz="2200" dirty="0" smtClean="0">
                <a:solidFill>
                  <a:srgbClr val="0066FF"/>
                </a:solidFill>
              </a:rPr>
              <a:t>(</a:t>
            </a:r>
            <a:r>
              <a:rPr lang="zh-TW" altLang="en-US" sz="2200" dirty="0" smtClean="0">
                <a:solidFill>
                  <a:srgbClr val="0066FF"/>
                </a:solidFill>
              </a:rPr>
              <a:t>電製冷現象</a:t>
            </a:r>
            <a:r>
              <a:rPr lang="en-US" altLang="zh-TW" sz="2200" dirty="0" smtClean="0">
                <a:solidFill>
                  <a:srgbClr val="0066FF"/>
                </a:solidFill>
              </a:rPr>
              <a:t>)   </a:t>
            </a:r>
            <a:r>
              <a:rPr lang="zh-TW" altLang="en-US" sz="2200" dirty="0" smtClean="0"/>
              <a:t>當電流通過兩種不同的導體組成的回路，在兩接頭處分別出現吸熱和放熱現象。這種現象稱為玻爾帖效應，是塞貝克效應的逆效應。也稱為第二熱電效應。</a:t>
            </a:r>
          </a:p>
          <a:p>
            <a:pPr eaLnBrk="1" hangingPunct="1">
              <a:buFont typeface="Wingdings" pitchFamily="2" charset="2"/>
              <a:buNone/>
            </a:pPr>
            <a:r>
              <a:rPr lang="zh-TW" altLang="en-US" sz="1100" dirty="0" smtClean="0">
                <a:solidFill>
                  <a:srgbClr val="0066FF"/>
                </a:solidFill>
              </a:rPr>
              <a:t>   </a:t>
            </a: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100" dirty="0" smtClean="0">
              <a:solidFill>
                <a:srgbClr val="0066FF"/>
              </a:solidFill>
            </a:endParaRPr>
          </a:p>
          <a:p>
            <a:pPr eaLnBrk="1" hangingPunct="1">
              <a:buFont typeface="Wingdings" pitchFamily="2" charset="2"/>
              <a:buNone/>
            </a:pPr>
            <a:endParaRPr lang="zh-TW" altLang="en-US" sz="1700" dirty="0" smtClean="0">
              <a:solidFill>
                <a:srgbClr val="0066FF"/>
              </a:solidFill>
            </a:endParaRPr>
          </a:p>
          <a:p>
            <a:pPr eaLnBrk="1" hangingPunct="1">
              <a:buNone/>
            </a:pPr>
            <a:r>
              <a:rPr lang="zh-TW" altLang="en-US" sz="2000" dirty="0" smtClean="0">
                <a:solidFill>
                  <a:srgbClr val="0066FF"/>
                </a:solidFill>
              </a:rPr>
              <a:t>     </a:t>
            </a:r>
            <a:r>
              <a:rPr lang="zh-TW" altLang="en-US" sz="2200" dirty="0" smtClean="0">
                <a:solidFill>
                  <a:srgbClr val="0066FF"/>
                </a:solidFill>
              </a:rPr>
              <a:t>湯姆遜效應</a:t>
            </a:r>
            <a:r>
              <a:rPr lang="en-US" altLang="zh-TW" sz="2200" dirty="0">
                <a:solidFill>
                  <a:srgbClr val="0066FF"/>
                </a:solidFill>
              </a:rPr>
              <a:t>(Thomson Effect</a:t>
            </a:r>
            <a:r>
              <a:rPr lang="en-US" altLang="zh-TW" sz="2200" dirty="0" smtClean="0">
                <a:solidFill>
                  <a:srgbClr val="0066FF"/>
                </a:solidFill>
              </a:rPr>
              <a:t>)</a:t>
            </a:r>
            <a:r>
              <a:rPr lang="zh-TW" altLang="en-US" sz="2200" dirty="0" smtClean="0"/>
              <a:t>    當電流通過有一定梯度的導體時，在橫向會有熱流流入或流出導體，其方向由電流方向和溫度梯度方向而定。這種熱電現象稱為湯姆遜效應，又稱為第三熱電效應。</a:t>
            </a:r>
          </a:p>
          <a:p>
            <a:pPr eaLnBrk="1" hangingPunct="1">
              <a:buFont typeface="Wingdings" pitchFamily="2" charset="2"/>
              <a:buNone/>
            </a:pPr>
            <a:r>
              <a:rPr lang="zh-TW" altLang="en-US" sz="2200" dirty="0" smtClean="0"/>
              <a:t> </a:t>
            </a:r>
            <a:endParaRPr lang="zh-TW" altLang="en-US" sz="1300" dirty="0" smtClean="0"/>
          </a:p>
        </p:txBody>
      </p:sp>
      <p:pic>
        <p:nvPicPr>
          <p:cNvPr id="16387" name="Picture 3" descr="r1"/>
          <p:cNvPicPr>
            <a:picLocks noGrp="1" noChangeAspect="1" noChangeArrowheads="1"/>
          </p:cNvPicPr>
          <p:nvPr>
            <p:ph sz="half" idx="4294967295"/>
          </p:nvPr>
        </p:nvPicPr>
        <p:blipFill>
          <a:blip r:embed="rId2"/>
          <a:srcRect/>
          <a:stretch>
            <a:fillRect/>
          </a:stretch>
        </p:blipFill>
        <p:spPr>
          <a:xfrm>
            <a:off x="2627313" y="3213100"/>
            <a:ext cx="3925887" cy="1174750"/>
          </a:xfrm>
          <a:noFill/>
        </p:spPr>
      </p:pic>
      <p:sp>
        <p:nvSpPr>
          <p:cNvPr id="4" name="投影片編號版面配置區 3"/>
          <p:cNvSpPr>
            <a:spLocks noGrp="1"/>
          </p:cNvSpPr>
          <p:nvPr>
            <p:ph type="sldNum" sz="quarter" idx="12"/>
          </p:nvPr>
        </p:nvSpPr>
        <p:spPr/>
        <p:txBody>
          <a:bodyPr/>
          <a:lstStyle/>
          <a:p>
            <a:pPr>
              <a:defRPr/>
            </a:pPr>
            <a:fld id="{A4445419-FED5-4C50-B929-2985B58EFA9F}" type="slidenum">
              <a:rPr lang="en-US" altLang="zh-TW" smtClean="0"/>
              <a:pPr>
                <a:defRPr/>
              </a:pPr>
              <a:t>16</a:t>
            </a:fld>
            <a:endParaRPr lang="en-US" altLang="zh-TW"/>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zh-TW" altLang="zh-TW" smtClean="0"/>
          </a:p>
        </p:txBody>
      </p:sp>
      <p:sp>
        <p:nvSpPr>
          <p:cNvPr id="17411" name="Rectangle 3"/>
          <p:cNvSpPr>
            <a:spLocks noGrp="1" noChangeArrowheads="1"/>
          </p:cNvSpPr>
          <p:nvPr>
            <p:ph type="body" idx="1"/>
          </p:nvPr>
        </p:nvSpPr>
        <p:spPr/>
        <p:txBody>
          <a:bodyPr/>
          <a:lstStyle/>
          <a:p>
            <a:pPr eaLnBrk="1" hangingPunct="1">
              <a:buFont typeface="Wingdings" pitchFamily="2" charset="2"/>
              <a:buNone/>
            </a:pPr>
            <a:r>
              <a:rPr lang="en-US" altLang="zh-TW" smtClean="0">
                <a:solidFill>
                  <a:srgbClr val="CC0000"/>
                </a:solidFill>
              </a:rPr>
              <a:t>(2)</a:t>
            </a:r>
            <a:r>
              <a:rPr lang="zh-TW" altLang="en-US" smtClean="0">
                <a:solidFill>
                  <a:srgbClr val="CC0000"/>
                </a:solidFill>
              </a:rPr>
              <a:t>如何判別載子型別</a:t>
            </a:r>
            <a:r>
              <a:rPr lang="en-US" altLang="zh-TW" smtClean="0">
                <a:solidFill>
                  <a:srgbClr val="CC0000"/>
                </a:solidFill>
              </a:rPr>
              <a:t>:</a:t>
            </a:r>
          </a:p>
          <a:p>
            <a:pPr eaLnBrk="1" hangingPunct="1">
              <a:buFont typeface="Wingdings" pitchFamily="2" charset="2"/>
              <a:buNone/>
            </a:pPr>
            <a:r>
              <a:rPr lang="en-US" altLang="zh-TW" smtClean="0"/>
              <a:t>    </a:t>
            </a:r>
            <a:r>
              <a:rPr lang="zh-TW" altLang="en-US" smtClean="0"/>
              <a:t>若加熱端所看到之電位差為負，則代表載子為</a:t>
            </a:r>
            <a:r>
              <a:rPr lang="en-US" altLang="zh-TW" smtClean="0"/>
              <a:t>P </a:t>
            </a:r>
            <a:r>
              <a:rPr lang="zh-TW" altLang="en-US" smtClean="0"/>
              <a:t>型，此時電洞由加熱端流向另一端；反之則代表載子為</a:t>
            </a:r>
            <a:r>
              <a:rPr lang="en-US" altLang="zh-TW" smtClean="0"/>
              <a:t>N</a:t>
            </a:r>
            <a:r>
              <a:rPr lang="zh-TW" altLang="en-US" smtClean="0"/>
              <a:t>型，電子由加熱端流向另一端。</a:t>
            </a:r>
            <a:endParaRPr lang="zh-TW" altLang="en-US" sz="2800" smtClean="0"/>
          </a:p>
          <a:p>
            <a:pPr eaLnBrk="1" hangingPunct="1">
              <a:buFont typeface="Wingdings" pitchFamily="2" charset="2"/>
              <a:buNone/>
            </a:pPr>
            <a:r>
              <a:rPr lang="zh-TW" altLang="en-US" sz="1700" smtClean="0"/>
              <a:t/>
            </a:r>
            <a:br>
              <a:rPr lang="zh-TW" altLang="en-US" sz="1700" smtClean="0"/>
            </a:br>
            <a:endParaRPr lang="zh-TW" altLang="en-US" sz="1700" smtClean="0"/>
          </a:p>
          <a:p>
            <a:pPr eaLnBrk="1" hangingPunct="1"/>
            <a:endParaRPr lang="en-US" altLang="zh-TW" smtClean="0"/>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17</a:t>
            </a:fld>
            <a:endParaRPr lang="en-US" altLang="zh-TW"/>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sz="half" idx="1"/>
          </p:nvPr>
        </p:nvSpPr>
        <p:spPr>
          <a:xfrm>
            <a:off x="539750" y="1700213"/>
            <a:ext cx="4038600" cy="4681537"/>
          </a:xfrm>
        </p:spPr>
        <p:txBody>
          <a:bodyPr/>
          <a:lstStyle/>
          <a:p>
            <a:pPr eaLnBrk="1" hangingPunct="1">
              <a:lnSpc>
                <a:spcPct val="90000"/>
              </a:lnSpc>
            </a:pPr>
            <a:r>
              <a:rPr lang="en-US" altLang="zh-TW" sz="2600" smtClean="0"/>
              <a:t>(1) P</a:t>
            </a:r>
            <a:r>
              <a:rPr lang="zh-TW" altLang="en-US" sz="2600" smtClean="0"/>
              <a:t>型雜質：多數載子為電洞（帶正電），故有電流由加熱端探針經過晶片流往另一端探針，此時加熱端探針為負端。</a:t>
            </a:r>
          </a:p>
          <a:p>
            <a:pPr eaLnBrk="1" hangingPunct="1">
              <a:lnSpc>
                <a:spcPct val="90000"/>
              </a:lnSpc>
            </a:pPr>
            <a:r>
              <a:rPr lang="en-US" altLang="zh-TW" sz="2600" smtClean="0"/>
              <a:t>(2) N</a:t>
            </a:r>
            <a:r>
              <a:rPr lang="zh-TW" altLang="en-US" sz="2600" smtClean="0"/>
              <a:t>型雜質：多數載子為電子（帶負電），故有電流由另一端探針經過晶片流往加熱端探針，此時加熱端探針為正端。</a:t>
            </a:r>
          </a:p>
        </p:txBody>
      </p:sp>
      <p:pic>
        <p:nvPicPr>
          <p:cNvPr id="18435" name="Picture 3" descr="science-1"/>
          <p:cNvPicPr>
            <a:picLocks noGrp="1" noChangeAspect="1" noChangeArrowheads="1"/>
          </p:cNvPicPr>
          <p:nvPr>
            <p:ph sz="half" idx="2"/>
          </p:nvPr>
        </p:nvPicPr>
        <p:blipFill>
          <a:blip r:embed="rId2"/>
          <a:srcRect/>
          <a:stretch>
            <a:fillRect/>
          </a:stretch>
        </p:blipFill>
        <p:spPr>
          <a:xfrm>
            <a:off x="4657725" y="1989138"/>
            <a:ext cx="4019550" cy="3960812"/>
          </a:xfrm>
          <a:noFill/>
        </p:spPr>
      </p:pic>
      <p:sp>
        <p:nvSpPr>
          <p:cNvPr id="4" name="投影片編號版面配置區 3"/>
          <p:cNvSpPr>
            <a:spLocks noGrp="1"/>
          </p:cNvSpPr>
          <p:nvPr>
            <p:ph type="sldNum" sz="quarter" idx="12"/>
          </p:nvPr>
        </p:nvSpPr>
        <p:spPr/>
        <p:txBody>
          <a:bodyPr/>
          <a:lstStyle/>
          <a:p>
            <a:pPr>
              <a:defRPr/>
            </a:pPr>
            <a:fld id="{EF47F4A5-A3AC-4830-AA8F-E8B288668430}" type="slidenum">
              <a:rPr lang="en-US" altLang="zh-TW" smtClean="0"/>
              <a:pPr>
                <a:defRPr/>
              </a:pPr>
              <a:t>18</a:t>
            </a:fld>
            <a:endParaRPr lang="en-US" altLang="zh-TW"/>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611188" y="1700213"/>
            <a:ext cx="7859712" cy="2447925"/>
          </a:xfrm>
        </p:spPr>
        <p:txBody>
          <a:bodyPr/>
          <a:lstStyle/>
          <a:p>
            <a:pPr eaLnBrk="1" hangingPunct="1">
              <a:lnSpc>
                <a:spcPct val="90000"/>
              </a:lnSpc>
            </a:pPr>
            <a:r>
              <a:rPr lang="en-US" altLang="zh-TW" sz="2100" dirty="0" smtClean="0"/>
              <a:t>If instead of having the heat flow drive the charge flow, we use an external electric potential to drive the heat carrying charges, then we can force heat to flow from one end to the other. </a:t>
            </a:r>
            <a:r>
              <a:rPr lang="en-US" altLang="zh-TW" sz="2100" smtClean="0"/>
              <a:t>The coefficient of performance and the maximum temperature drop that can be achieved is again related to the efficiency of the thermoelectric materials through the thermoelectric figure of merit </a:t>
            </a:r>
            <a:r>
              <a:rPr lang="en-US" altLang="zh-TW" sz="2100" i="1" smtClean="0"/>
              <a:t>z</a:t>
            </a:r>
            <a:r>
              <a:rPr lang="en-US" altLang="zh-TW" sz="2100" smtClean="0"/>
              <a:t>. </a:t>
            </a:r>
          </a:p>
        </p:txBody>
      </p:sp>
      <p:pic>
        <p:nvPicPr>
          <p:cNvPr id="19459" name="Picture 3" descr="science-8"/>
          <p:cNvPicPr>
            <a:picLocks noChangeAspect="1" noChangeArrowheads="1"/>
          </p:cNvPicPr>
          <p:nvPr/>
        </p:nvPicPr>
        <p:blipFill>
          <a:blip r:embed="rId2"/>
          <a:srcRect/>
          <a:stretch>
            <a:fillRect/>
          </a:stretch>
        </p:blipFill>
        <p:spPr bwMode="auto">
          <a:xfrm>
            <a:off x="4859338" y="4076700"/>
            <a:ext cx="3744912" cy="2444750"/>
          </a:xfrm>
          <a:prstGeom prst="rect">
            <a:avLst/>
          </a:prstGeom>
          <a:noFill/>
          <a:ln w="9525">
            <a:noFill/>
            <a:miter lim="800000"/>
            <a:headEnd/>
            <a:tailEnd/>
          </a:ln>
        </p:spPr>
      </p:pic>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19</a:t>
            </a:fld>
            <a:endParaRPr lang="en-US" altLang="zh-TW"/>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692150"/>
            <a:ext cx="7056437" cy="863600"/>
          </a:xfrm>
        </p:spPr>
        <p:txBody>
          <a:bodyPr/>
          <a:lstStyle/>
          <a:p>
            <a:pPr eaLnBrk="1" hangingPunct="1"/>
            <a:r>
              <a:rPr lang="zh-TW" altLang="en-US" smtClean="0"/>
              <a:t>熱電效應的模型</a:t>
            </a:r>
          </a:p>
        </p:txBody>
      </p:sp>
      <p:pic>
        <p:nvPicPr>
          <p:cNvPr id="20483" name="Picture 3" descr="熱電效應模型"/>
          <p:cNvPicPr>
            <a:picLocks noGrp="1" noChangeAspect="1" noChangeArrowheads="1"/>
          </p:cNvPicPr>
          <p:nvPr>
            <p:ph idx="1"/>
          </p:nvPr>
        </p:nvPicPr>
        <p:blipFill>
          <a:blip r:embed="rId2"/>
          <a:srcRect/>
          <a:stretch>
            <a:fillRect/>
          </a:stretch>
        </p:blipFill>
        <p:spPr>
          <a:xfrm>
            <a:off x="468313" y="1700213"/>
            <a:ext cx="6911975" cy="4278312"/>
          </a:xfrm>
          <a:noFill/>
        </p:spPr>
      </p:pic>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20</a:t>
            </a:fld>
            <a:endParaRPr lang="en-US" altLang="zh-TW"/>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zh-TW" altLang="en-US" smtClean="0"/>
              <a:t>對於熱電效應的考量</a:t>
            </a:r>
          </a:p>
        </p:txBody>
      </p:sp>
      <p:sp>
        <p:nvSpPr>
          <p:cNvPr id="21507" name="Rectangle 3"/>
          <p:cNvSpPr>
            <a:spLocks noGrp="1" noChangeArrowheads="1"/>
          </p:cNvSpPr>
          <p:nvPr>
            <p:ph type="body" sz="half" idx="1"/>
          </p:nvPr>
        </p:nvSpPr>
        <p:spPr>
          <a:xfrm>
            <a:off x="457200" y="1773238"/>
            <a:ext cx="7643813" cy="4319587"/>
          </a:xfrm>
        </p:spPr>
        <p:txBody>
          <a:bodyPr/>
          <a:lstStyle/>
          <a:p>
            <a:pPr eaLnBrk="1" hangingPunct="1">
              <a:lnSpc>
                <a:spcPct val="90000"/>
              </a:lnSpc>
            </a:pPr>
            <a:r>
              <a:rPr lang="zh-TW" altLang="en-US" sz="2200" smtClean="0"/>
              <a:t>湯姆遜</a:t>
            </a:r>
            <a:r>
              <a:rPr lang="en-US" altLang="zh-TW" sz="2200" smtClean="0"/>
              <a:t>(Thomson)</a:t>
            </a:r>
            <a:r>
              <a:rPr lang="zh-TW" altLang="en-US" sz="2200" smtClean="0"/>
              <a:t>效應</a:t>
            </a:r>
          </a:p>
          <a:p>
            <a:pPr eaLnBrk="1" hangingPunct="1">
              <a:lnSpc>
                <a:spcPct val="90000"/>
              </a:lnSpc>
              <a:buFont typeface="Wingdings" pitchFamily="2" charset="2"/>
              <a:buNone/>
            </a:pPr>
            <a:r>
              <a:rPr lang="zh-TW" altLang="en-US" sz="2200" smtClean="0"/>
              <a:t>	電流通過具有溫度梯度的均勻導體時，導體將吸收或放出熱量。這就是湯姆遜效應。由湯姆遜效應産生的熱流量，稱湯姆遜熱，用符號</a:t>
            </a:r>
            <a:r>
              <a:rPr lang="en-US" altLang="zh-TW" sz="2200" smtClean="0"/>
              <a:t>QT</a:t>
            </a:r>
            <a:r>
              <a:rPr lang="zh-TW" altLang="en-US" sz="2200" smtClean="0"/>
              <a:t>表示</a:t>
            </a:r>
            <a:br>
              <a:rPr lang="zh-TW" altLang="en-US" sz="2200" smtClean="0"/>
            </a:br>
            <a:r>
              <a:rPr lang="zh-TW" altLang="en-US" sz="2200" smtClean="0"/>
              <a:t>　　　　　　　　　　　　　　　　　　　　　　　　　　　　</a:t>
            </a:r>
            <a:br>
              <a:rPr lang="zh-TW" altLang="en-US" sz="2200" smtClean="0"/>
            </a:br>
            <a:endParaRPr lang="zh-TW" altLang="en-US" sz="2200" smtClean="0"/>
          </a:p>
          <a:p>
            <a:pPr eaLnBrk="1" hangingPunct="1">
              <a:lnSpc>
                <a:spcPct val="90000"/>
              </a:lnSpc>
              <a:buFont typeface="Wingdings" pitchFamily="2" charset="2"/>
              <a:buNone/>
            </a:pPr>
            <a:endParaRPr lang="zh-TW" altLang="en-US" sz="2200" smtClean="0"/>
          </a:p>
          <a:p>
            <a:pPr eaLnBrk="1" hangingPunct="1">
              <a:lnSpc>
                <a:spcPct val="90000"/>
              </a:lnSpc>
              <a:buFont typeface="Wingdings" pitchFamily="2" charset="2"/>
              <a:buNone/>
            </a:pPr>
            <a:endParaRPr lang="zh-TW" altLang="en-US" sz="2200" smtClean="0"/>
          </a:p>
          <a:p>
            <a:pPr eaLnBrk="1" hangingPunct="1">
              <a:lnSpc>
                <a:spcPct val="90000"/>
              </a:lnSpc>
              <a:buFont typeface="Wingdings" pitchFamily="2" charset="2"/>
              <a:buNone/>
            </a:pPr>
            <a:r>
              <a:rPr lang="zh-TW" altLang="en-US" sz="2200" smtClean="0"/>
              <a:t> </a:t>
            </a:r>
          </a:p>
          <a:p>
            <a:pPr eaLnBrk="1" hangingPunct="1">
              <a:lnSpc>
                <a:spcPct val="90000"/>
              </a:lnSpc>
              <a:buFont typeface="Wingdings" pitchFamily="2" charset="2"/>
              <a:buNone/>
            </a:pPr>
            <a:endParaRPr lang="zh-TW" altLang="en-US" sz="2200" smtClean="0"/>
          </a:p>
          <a:p>
            <a:pPr eaLnBrk="1" hangingPunct="1">
              <a:lnSpc>
                <a:spcPct val="90000"/>
              </a:lnSpc>
              <a:buFont typeface="Wingdings" pitchFamily="2" charset="2"/>
              <a:buNone/>
            </a:pPr>
            <a:endParaRPr lang="zh-TW" altLang="en-US" sz="2200" smtClean="0"/>
          </a:p>
          <a:p>
            <a:pPr eaLnBrk="1" hangingPunct="1">
              <a:lnSpc>
                <a:spcPct val="90000"/>
              </a:lnSpc>
            </a:pPr>
            <a:r>
              <a:rPr lang="zh-TW" altLang="en-US" sz="2200" smtClean="0"/>
              <a:t>在熱電製冷分析中，通常忽略湯姆遜效應的影響。</a:t>
            </a:r>
          </a:p>
        </p:txBody>
      </p:sp>
      <p:pic>
        <p:nvPicPr>
          <p:cNvPr id="21508" name="Picture 4" descr="熱電效應考量"/>
          <p:cNvPicPr>
            <a:picLocks noGrp="1" noChangeAspect="1" noChangeArrowheads="1"/>
          </p:cNvPicPr>
          <p:nvPr>
            <p:ph sz="half" idx="2"/>
          </p:nvPr>
        </p:nvPicPr>
        <p:blipFill>
          <a:blip r:embed="rId2"/>
          <a:srcRect/>
          <a:stretch>
            <a:fillRect/>
          </a:stretch>
        </p:blipFill>
        <p:spPr>
          <a:xfrm>
            <a:off x="611188" y="3213100"/>
            <a:ext cx="7920037" cy="2159000"/>
          </a:xfrm>
          <a:noFill/>
        </p:spPr>
      </p:pic>
      <p:sp>
        <p:nvSpPr>
          <p:cNvPr id="5" name="投影片編號版面配置區 4"/>
          <p:cNvSpPr>
            <a:spLocks noGrp="1"/>
          </p:cNvSpPr>
          <p:nvPr>
            <p:ph type="sldNum" sz="quarter" idx="12"/>
          </p:nvPr>
        </p:nvSpPr>
        <p:spPr/>
        <p:txBody>
          <a:bodyPr/>
          <a:lstStyle/>
          <a:p>
            <a:pPr>
              <a:defRPr/>
            </a:pPr>
            <a:fld id="{EF47F4A5-A3AC-4830-AA8F-E8B288668430}" type="slidenum">
              <a:rPr lang="en-US" altLang="zh-TW" smtClean="0"/>
              <a:pPr>
                <a:defRPr/>
              </a:pPr>
              <a:t>21</a:t>
            </a:fld>
            <a:endParaRPr lang="en-US" altLang="zh-TW"/>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zh-TW" altLang="en-US" smtClean="0"/>
              <a:t>熱電效應判斷法的限制</a:t>
            </a:r>
          </a:p>
        </p:txBody>
      </p:sp>
      <p:sp>
        <p:nvSpPr>
          <p:cNvPr id="22531" name="Rectangle 3"/>
          <p:cNvSpPr>
            <a:spLocks noGrp="1" noChangeArrowheads="1"/>
          </p:cNvSpPr>
          <p:nvPr>
            <p:ph type="body" idx="1"/>
          </p:nvPr>
        </p:nvSpPr>
        <p:spPr/>
        <p:txBody>
          <a:bodyPr/>
          <a:lstStyle/>
          <a:p>
            <a:pPr eaLnBrk="1" hangingPunct="1">
              <a:lnSpc>
                <a:spcPct val="90000"/>
              </a:lnSpc>
            </a:pPr>
            <a:r>
              <a:rPr lang="en-US" altLang="zh-TW" sz="2400" smtClean="0"/>
              <a:t>The method is reliable, except on very thin layers ,particularly when they are sandwiched between high concentration regions such as emitters and collectors, The sampling volume is several times larger than that for resistance measurement. When the heated probe touches the silicon heat is transferred to the sample. If there are both N and P regions in close proximity, sometimes the one that has the higher concentration will dominate the signal. Probe operators learn to recognize the shape and amplitude of the measurement and can intuitively determine the correct type. </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22</a:t>
            </a:fld>
            <a:endParaRPr lang="en-US" altLang="zh-TW"/>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zh-TW" altLang="en-US" smtClean="0"/>
              <a:t>熱電效應判斷法的限制</a:t>
            </a:r>
          </a:p>
        </p:txBody>
      </p:sp>
      <p:sp>
        <p:nvSpPr>
          <p:cNvPr id="23555" name="Rectangle 3"/>
          <p:cNvSpPr>
            <a:spLocks noGrp="1" noChangeArrowheads="1"/>
          </p:cNvSpPr>
          <p:nvPr>
            <p:ph type="body" idx="1"/>
          </p:nvPr>
        </p:nvSpPr>
        <p:spPr/>
        <p:txBody>
          <a:bodyPr/>
          <a:lstStyle/>
          <a:p>
            <a:pPr eaLnBrk="1" hangingPunct="1"/>
            <a:r>
              <a:rPr lang="en-US" altLang="zh-TW" sz="2400" smtClean="0"/>
              <a:t>The method can also be uncertain in very high resistivity material. When hot probing samples in the 10^4 and higher resistivities the N-type mobility being higher than P-type mobility can lead to false N-type signals. Quite often when probing high resistivity we will do 2 hot probe scans ,while the second being in reverse polarity. If the resistivity is too high the reverse polarity hot probe will not swap to the type opposite that indicated by the normal polarity hot probe. </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23</a:t>
            </a:fld>
            <a:endParaRPr lang="en-US" altLang="zh-TW"/>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6"/>
          <p:cNvPicPr>
            <a:picLocks noChangeAspect="1" noChangeArrowheads="1"/>
          </p:cNvPicPr>
          <p:nvPr/>
        </p:nvPicPr>
        <p:blipFill>
          <a:blip r:embed="rId2"/>
          <a:srcRect/>
          <a:stretch>
            <a:fillRect/>
          </a:stretch>
        </p:blipFill>
        <p:spPr bwMode="auto">
          <a:xfrm>
            <a:off x="4716463" y="3230563"/>
            <a:ext cx="3816350" cy="2862262"/>
          </a:xfrm>
          <a:prstGeom prst="rect">
            <a:avLst/>
          </a:prstGeom>
          <a:noFill/>
          <a:ln w="9525">
            <a:noFill/>
            <a:miter lim="800000"/>
            <a:headEnd/>
            <a:tailEnd/>
          </a:ln>
          <a:effectLst/>
        </p:spPr>
      </p:pic>
      <p:sp>
        <p:nvSpPr>
          <p:cNvPr id="6148" name="Rectangle 4"/>
          <p:cNvSpPr>
            <a:spLocks noRot="1" noChangeArrowheads="1"/>
          </p:cNvSpPr>
          <p:nvPr/>
        </p:nvSpPr>
        <p:spPr bwMode="auto">
          <a:xfrm>
            <a:off x="457200" y="244475"/>
            <a:ext cx="8385175" cy="1431925"/>
          </a:xfrm>
          <a:prstGeom prst="rect">
            <a:avLst/>
          </a:prstGeom>
          <a:noFill/>
          <a:ln w="9525">
            <a:noFill/>
            <a:miter lim="800000"/>
            <a:headEnd/>
            <a:tailEnd/>
          </a:ln>
          <a:effectLst/>
        </p:spPr>
        <p:txBody>
          <a:bodyPr anchor="ctr"/>
          <a:lstStyle/>
          <a:p>
            <a:r>
              <a:rPr lang="zh-TW" altLang="en-US" sz="3800" dirty="0">
                <a:solidFill>
                  <a:srgbClr val="FF0000"/>
                </a:solidFill>
              </a:rPr>
              <a:t>實驗步驟：熱電效應</a:t>
            </a:r>
          </a:p>
        </p:txBody>
      </p:sp>
      <p:sp>
        <p:nvSpPr>
          <p:cNvPr id="6149" name="Rectangle 5"/>
          <p:cNvSpPr>
            <a:spLocks noRot="1" noChangeArrowheads="1"/>
          </p:cNvSpPr>
          <p:nvPr/>
        </p:nvSpPr>
        <p:spPr bwMode="auto">
          <a:xfrm>
            <a:off x="838200" y="1905000"/>
            <a:ext cx="8007350" cy="4191000"/>
          </a:xfrm>
          <a:prstGeom prst="rect">
            <a:avLst/>
          </a:prstGeom>
          <a:noFill/>
          <a:ln w="9525">
            <a:noFill/>
            <a:miter lim="800000"/>
            <a:headEnd/>
            <a:tailEnd/>
          </a:ln>
          <a:effectLst/>
        </p:spPr>
        <p:txBody>
          <a:bodyPr/>
          <a:lstStyle/>
          <a:p>
            <a:pPr marL="469900" indent="-469900">
              <a:spcBef>
                <a:spcPct val="20000"/>
              </a:spcBef>
              <a:buClr>
                <a:schemeClr val="accent2"/>
              </a:buClr>
              <a:buFont typeface="Wingdings" pitchFamily="2" charset="2"/>
              <a:buChar char="o"/>
            </a:pPr>
            <a:r>
              <a:rPr kumimoji="0" lang="zh-TW" altLang="en-US" sz="2400"/>
              <a:t>右邊金屬片：加熱端；左邊金屬片：冷卻端。</a:t>
            </a:r>
            <a:r>
              <a:rPr kumimoji="0" lang="en-US" altLang="zh-TW" sz="2400"/>
              <a:t>Sample</a:t>
            </a:r>
            <a:r>
              <a:rPr kumimoji="0" lang="zh-TW" altLang="en-US" sz="2400"/>
              <a:t>放置在上面，</a:t>
            </a:r>
            <a:r>
              <a:rPr lang="zh-TW" altLang="en-US" sz="2400"/>
              <a:t>取適當間距。</a:t>
            </a:r>
          </a:p>
          <a:p>
            <a:pPr marL="469900" indent="-469900">
              <a:spcBef>
                <a:spcPct val="20000"/>
              </a:spcBef>
              <a:buClr>
                <a:schemeClr val="accent2"/>
              </a:buClr>
              <a:buFont typeface="Wingdings" pitchFamily="2" charset="2"/>
              <a:buChar char="o"/>
            </a:pPr>
            <a:r>
              <a:rPr lang="zh-TW" altLang="en-US" sz="2400"/>
              <a:t>將三用電表兩探針座連至</a:t>
            </a:r>
            <a:r>
              <a:rPr lang="en-US" altLang="zh-TW" sz="2400"/>
              <a:t>sample</a:t>
            </a:r>
            <a:r>
              <a:rPr lang="zh-TW" altLang="en-US" sz="2400"/>
              <a:t>兩端。</a:t>
            </a:r>
          </a:p>
          <a:p>
            <a:pPr marL="469900" indent="-469900">
              <a:spcBef>
                <a:spcPct val="20000"/>
              </a:spcBef>
              <a:buClr>
                <a:schemeClr val="accent2"/>
              </a:buClr>
              <a:buFont typeface="Wingdings" pitchFamily="2" charset="2"/>
              <a:buChar char="o"/>
            </a:pPr>
            <a:r>
              <a:rPr lang="zh-TW" altLang="en-US" sz="2400"/>
              <a:t>－電：</a:t>
            </a:r>
            <a:r>
              <a:rPr lang="en-US" altLang="zh-TW" sz="2400"/>
              <a:t>N-Type</a:t>
            </a:r>
          </a:p>
          <a:p>
            <a:pPr marL="469900" indent="-469900">
              <a:spcBef>
                <a:spcPct val="20000"/>
              </a:spcBef>
              <a:buClr>
                <a:schemeClr val="accent2"/>
              </a:buClr>
              <a:buFont typeface="Wingdings" pitchFamily="2" charset="2"/>
              <a:buChar char="o"/>
            </a:pPr>
            <a:r>
              <a:rPr lang="zh-TW" altLang="en-US" sz="2400"/>
              <a:t>＋電：</a:t>
            </a:r>
            <a:r>
              <a:rPr lang="en-US" altLang="zh-TW" sz="2400"/>
              <a:t>P-Type</a:t>
            </a:r>
          </a:p>
          <a:p>
            <a:pPr marL="469900" indent="-469900">
              <a:spcBef>
                <a:spcPct val="20000"/>
              </a:spcBef>
              <a:buClr>
                <a:schemeClr val="accent2"/>
              </a:buClr>
              <a:buFont typeface="Wingdings" pitchFamily="2" charset="2"/>
              <a:buNone/>
            </a:pPr>
            <a:endParaRPr lang="en-US" altLang="zh-TW" sz="2400"/>
          </a:p>
        </p:txBody>
      </p:sp>
      <p:pic>
        <p:nvPicPr>
          <p:cNvPr id="32773" name="Picture 7"/>
          <p:cNvPicPr>
            <a:picLocks noChangeAspect="1" noChangeArrowheads="1"/>
          </p:cNvPicPr>
          <p:nvPr/>
        </p:nvPicPr>
        <p:blipFill>
          <a:blip r:embed="rId3"/>
          <a:srcRect/>
          <a:stretch>
            <a:fillRect/>
          </a:stretch>
        </p:blipFill>
        <p:spPr bwMode="auto">
          <a:xfrm>
            <a:off x="2268538" y="4797425"/>
            <a:ext cx="1728787" cy="1296988"/>
          </a:xfrm>
          <a:prstGeom prst="rect">
            <a:avLst/>
          </a:prstGeom>
          <a:noFill/>
          <a:ln w="9525">
            <a:noFill/>
            <a:miter lim="800000"/>
            <a:headEnd/>
            <a:tailEnd/>
          </a:ln>
          <a:effectLst/>
        </p:spPr>
      </p:pic>
      <p:sp>
        <p:nvSpPr>
          <p:cNvPr id="32774" name="Text Box 8"/>
          <p:cNvSpPr txBox="1">
            <a:spLocks noChangeArrowheads="1"/>
          </p:cNvSpPr>
          <p:nvPr/>
        </p:nvSpPr>
        <p:spPr bwMode="auto">
          <a:xfrm>
            <a:off x="250825" y="4437063"/>
            <a:ext cx="2449513" cy="274637"/>
          </a:xfrm>
          <a:prstGeom prst="rect">
            <a:avLst/>
          </a:prstGeom>
          <a:noFill/>
          <a:ln w="9525">
            <a:noFill/>
            <a:miter lim="800000"/>
            <a:headEnd/>
            <a:tailEnd/>
          </a:ln>
          <a:effectLst/>
        </p:spPr>
        <p:txBody>
          <a:bodyPr>
            <a:spAutoFit/>
          </a:bodyPr>
          <a:lstStyle/>
          <a:p>
            <a:pPr>
              <a:spcBef>
                <a:spcPct val="50000"/>
              </a:spcBef>
            </a:pPr>
            <a:r>
              <a:rPr lang="en-US" altLang="zh-TW" sz="1200" b="1"/>
              <a:t>Thermal couple</a:t>
            </a:r>
            <a:r>
              <a:rPr lang="zh-TW" altLang="en-US" sz="1200" b="1"/>
              <a:t>的線</a:t>
            </a:r>
            <a:r>
              <a:rPr lang="en-US" altLang="zh-TW" sz="1200" b="1"/>
              <a:t>, </a:t>
            </a:r>
            <a:r>
              <a:rPr lang="zh-TW" altLang="en-US" sz="1200" b="1"/>
              <a:t>不可折</a:t>
            </a:r>
          </a:p>
        </p:txBody>
      </p:sp>
      <p:sp>
        <p:nvSpPr>
          <p:cNvPr id="32775" name="Oval 9"/>
          <p:cNvSpPr>
            <a:spLocks noChangeArrowheads="1"/>
          </p:cNvSpPr>
          <p:nvPr/>
        </p:nvSpPr>
        <p:spPr bwMode="auto">
          <a:xfrm>
            <a:off x="2627313" y="5300663"/>
            <a:ext cx="360362" cy="504825"/>
          </a:xfrm>
          <a:prstGeom prst="ellipse">
            <a:avLst/>
          </a:prstGeom>
          <a:noFill/>
          <a:ln w="9525">
            <a:solidFill>
              <a:srgbClr val="FF0000"/>
            </a:solidFill>
            <a:round/>
            <a:headEnd/>
            <a:tailEnd/>
          </a:ln>
          <a:effectLst/>
        </p:spPr>
        <p:txBody>
          <a:bodyPr wrap="none" anchor="ctr"/>
          <a:lstStyle/>
          <a:p>
            <a:endParaRPr lang="zh-TW" altLang="en-US"/>
          </a:p>
        </p:txBody>
      </p:sp>
      <p:sp>
        <p:nvSpPr>
          <p:cNvPr id="32776" name="Line 11"/>
          <p:cNvSpPr>
            <a:spLocks noChangeShapeType="1"/>
          </p:cNvSpPr>
          <p:nvPr/>
        </p:nvSpPr>
        <p:spPr bwMode="auto">
          <a:xfrm flipH="1" flipV="1">
            <a:off x="1692275" y="4797425"/>
            <a:ext cx="863600" cy="503238"/>
          </a:xfrm>
          <a:prstGeom prst="line">
            <a:avLst/>
          </a:prstGeom>
          <a:noFill/>
          <a:ln w="12700">
            <a:solidFill>
              <a:srgbClr val="FF0000"/>
            </a:solidFill>
            <a:round/>
            <a:headEnd/>
            <a:tailEnd type="triangle" w="med" len="med"/>
          </a:ln>
          <a:effectLst/>
        </p:spPr>
        <p:txBody>
          <a:bodyPr/>
          <a:lstStyle/>
          <a:p>
            <a:endParaRPr lang="zh-TW" altLang="en-US"/>
          </a:p>
        </p:txBody>
      </p:sp>
      <p:sp>
        <p:nvSpPr>
          <p:cNvPr id="32777" name="Oval 12"/>
          <p:cNvSpPr>
            <a:spLocks noChangeArrowheads="1"/>
          </p:cNvSpPr>
          <p:nvPr/>
        </p:nvSpPr>
        <p:spPr bwMode="auto">
          <a:xfrm>
            <a:off x="6227763" y="4795838"/>
            <a:ext cx="504825" cy="504825"/>
          </a:xfrm>
          <a:prstGeom prst="ellipse">
            <a:avLst/>
          </a:prstGeom>
          <a:noFill/>
          <a:ln w="22225">
            <a:solidFill>
              <a:srgbClr val="FF0000"/>
            </a:solidFill>
            <a:prstDash val="sysDot"/>
            <a:round/>
            <a:headEnd/>
            <a:tailEnd/>
          </a:ln>
          <a:effectLst/>
        </p:spPr>
        <p:txBody>
          <a:bodyPr wrap="none" anchor="ctr"/>
          <a:lstStyle/>
          <a:p>
            <a:endParaRPr lang="zh-TW" altLang="en-US"/>
          </a:p>
        </p:txBody>
      </p:sp>
      <p:sp>
        <p:nvSpPr>
          <p:cNvPr id="32778" name="Text Box 13"/>
          <p:cNvSpPr txBox="1">
            <a:spLocks noChangeArrowheads="1"/>
          </p:cNvSpPr>
          <p:nvPr/>
        </p:nvSpPr>
        <p:spPr bwMode="auto">
          <a:xfrm>
            <a:off x="6084888" y="6308725"/>
            <a:ext cx="1081087" cy="366713"/>
          </a:xfrm>
          <a:prstGeom prst="rect">
            <a:avLst/>
          </a:prstGeom>
          <a:noFill/>
          <a:ln w="9525">
            <a:noFill/>
            <a:miter lim="800000"/>
            <a:headEnd/>
            <a:tailEnd/>
          </a:ln>
          <a:effectLst/>
        </p:spPr>
        <p:txBody>
          <a:bodyPr>
            <a:spAutoFit/>
          </a:bodyPr>
          <a:lstStyle/>
          <a:p>
            <a:pPr>
              <a:spcBef>
                <a:spcPct val="50000"/>
              </a:spcBef>
            </a:pPr>
            <a:r>
              <a:rPr lang="en-US" altLang="zh-TW">
                <a:solidFill>
                  <a:schemeClr val="accent2"/>
                </a:solidFill>
              </a:rPr>
              <a:t>sample</a:t>
            </a:r>
          </a:p>
        </p:txBody>
      </p:sp>
      <p:sp>
        <p:nvSpPr>
          <p:cNvPr id="32779" name="Line 14"/>
          <p:cNvSpPr>
            <a:spLocks noChangeShapeType="1"/>
          </p:cNvSpPr>
          <p:nvPr/>
        </p:nvSpPr>
        <p:spPr bwMode="auto">
          <a:xfrm>
            <a:off x="6443663" y="5373688"/>
            <a:ext cx="0" cy="935037"/>
          </a:xfrm>
          <a:prstGeom prst="line">
            <a:avLst/>
          </a:prstGeom>
          <a:noFill/>
          <a:ln w="15875">
            <a:solidFill>
              <a:srgbClr val="FF0000"/>
            </a:solidFill>
            <a:prstDash val="sysDot"/>
            <a:round/>
            <a:headEnd/>
            <a:tailEnd type="triangle" w="med" len="med"/>
          </a:ln>
          <a:effectLst/>
        </p:spPr>
        <p:txBody>
          <a:bodyPr/>
          <a:lstStyle/>
          <a:p>
            <a:endParaRPr lang="zh-TW" altLang="en-US"/>
          </a:p>
        </p:txBody>
      </p:sp>
      <p:sp>
        <p:nvSpPr>
          <p:cNvPr id="32780" name="Arc 15"/>
          <p:cNvSpPr>
            <a:spLocks/>
          </p:cNvSpPr>
          <p:nvPr/>
        </p:nvSpPr>
        <p:spPr bwMode="auto">
          <a:xfrm flipV="1">
            <a:off x="6919913" y="4005263"/>
            <a:ext cx="719137" cy="1079500"/>
          </a:xfrm>
          <a:custGeom>
            <a:avLst/>
            <a:gdLst>
              <a:gd name="T0" fmla="*/ 0 w 21600"/>
              <a:gd name="T1" fmla="*/ 0 h 21600"/>
              <a:gd name="T2" fmla="*/ 23942501 w 21600"/>
              <a:gd name="T3" fmla="*/ 53950012 h 21600"/>
              <a:gd name="T4" fmla="*/ 0 w 21600"/>
              <a:gd name="T5" fmla="*/ 539500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5875" cap="rnd">
            <a:solidFill>
              <a:srgbClr val="FF0000"/>
            </a:solidFill>
            <a:prstDash val="sysDot"/>
            <a:round/>
            <a:headEnd type="triangle" w="med" len="med"/>
            <a:tailEnd/>
          </a:ln>
          <a:effectLst/>
        </p:spPr>
        <p:txBody>
          <a:bodyPr wrap="none" anchor="ctr"/>
          <a:lstStyle/>
          <a:p>
            <a:endParaRPr lang="zh-TW" altLang="en-US"/>
          </a:p>
        </p:txBody>
      </p:sp>
      <p:sp>
        <p:nvSpPr>
          <p:cNvPr id="32781" name="Text Box 16"/>
          <p:cNvSpPr txBox="1">
            <a:spLocks noChangeArrowheads="1"/>
          </p:cNvSpPr>
          <p:nvPr/>
        </p:nvSpPr>
        <p:spPr bwMode="auto">
          <a:xfrm>
            <a:off x="7596188" y="4365625"/>
            <a:ext cx="936625" cy="457200"/>
          </a:xfrm>
          <a:prstGeom prst="rect">
            <a:avLst/>
          </a:prstGeom>
          <a:noFill/>
          <a:ln w="9525">
            <a:noFill/>
            <a:miter lim="800000"/>
            <a:headEnd/>
            <a:tailEnd/>
          </a:ln>
          <a:effectLst/>
        </p:spPr>
        <p:txBody>
          <a:bodyPr>
            <a:spAutoFit/>
          </a:bodyPr>
          <a:lstStyle/>
          <a:p>
            <a:pPr>
              <a:spcBef>
                <a:spcPct val="50000"/>
              </a:spcBef>
            </a:pPr>
            <a:r>
              <a:rPr lang="zh-TW" altLang="en-US" sz="1200">
                <a:solidFill>
                  <a:schemeClr val="accent2"/>
                </a:solidFill>
              </a:rPr>
              <a:t>右邊金屬板溫度</a:t>
            </a:r>
          </a:p>
        </p:txBody>
      </p:sp>
      <p:sp>
        <p:nvSpPr>
          <p:cNvPr id="14" name="投影片編號版面配置區 13"/>
          <p:cNvSpPr>
            <a:spLocks noGrp="1"/>
          </p:cNvSpPr>
          <p:nvPr>
            <p:ph type="sldNum" sz="quarter" idx="12"/>
          </p:nvPr>
        </p:nvSpPr>
        <p:spPr/>
        <p:txBody>
          <a:bodyPr/>
          <a:lstStyle/>
          <a:p>
            <a:pPr>
              <a:defRPr/>
            </a:pPr>
            <a:fld id="{A4445419-FED5-4C50-B929-2985B58EFA9F}" type="slidenum">
              <a:rPr lang="en-US" altLang="zh-TW" smtClean="0"/>
              <a:pPr>
                <a:defRPr/>
              </a:pPr>
              <a:t>24</a:t>
            </a:fld>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2000"/>
                                        <p:tgtEl>
                                          <p:spTgt spid="6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9">
                                            <p:txEl>
                                              <p:pRg st="0" end="0"/>
                                            </p:txEl>
                                          </p:spTgt>
                                        </p:tgtEl>
                                        <p:attrNameLst>
                                          <p:attrName>style.visibility</p:attrName>
                                        </p:attrNameLst>
                                      </p:cBhvr>
                                      <p:to>
                                        <p:strVal val="visible"/>
                                      </p:to>
                                    </p:set>
                                    <p:animEffect transition="in" filter="wipe(left)">
                                      <p:cBhvr>
                                        <p:cTn id="12" dur="500"/>
                                        <p:tgtEl>
                                          <p:spTgt spid="614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9">
                                            <p:txEl>
                                              <p:pRg st="1" end="1"/>
                                            </p:txEl>
                                          </p:spTgt>
                                        </p:tgtEl>
                                        <p:attrNameLst>
                                          <p:attrName>style.visibility</p:attrName>
                                        </p:attrNameLst>
                                      </p:cBhvr>
                                      <p:to>
                                        <p:strVal val="visible"/>
                                      </p:to>
                                    </p:set>
                                    <p:animEffect transition="in" filter="wipe(left)">
                                      <p:cBhvr>
                                        <p:cTn id="17" dur="500"/>
                                        <p:tgtEl>
                                          <p:spTgt spid="614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9">
                                            <p:txEl>
                                              <p:pRg st="2" end="2"/>
                                            </p:txEl>
                                          </p:spTgt>
                                        </p:tgtEl>
                                        <p:attrNameLst>
                                          <p:attrName>style.visibility</p:attrName>
                                        </p:attrNameLst>
                                      </p:cBhvr>
                                      <p:to>
                                        <p:strVal val="visible"/>
                                      </p:to>
                                    </p:set>
                                    <p:animEffect transition="in" filter="wipe(left)">
                                      <p:cBhvr>
                                        <p:cTn id="22" dur="500"/>
                                        <p:tgtEl>
                                          <p:spTgt spid="614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9">
                                            <p:txEl>
                                              <p:pRg st="3" end="3"/>
                                            </p:txEl>
                                          </p:spTgt>
                                        </p:tgtEl>
                                        <p:attrNameLst>
                                          <p:attrName>style.visibility</p:attrName>
                                        </p:attrNameLst>
                                      </p:cBhvr>
                                      <p:to>
                                        <p:strVal val="visible"/>
                                      </p:to>
                                    </p:set>
                                    <p:animEffect transition="in" filter="wipe(left)">
                                      <p:cBhvr>
                                        <p:cTn id="27" dur="500"/>
                                        <p:tgtEl>
                                          <p:spTgt spid="61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50824" y="1700213"/>
            <a:ext cx="8785671" cy="4105051"/>
          </a:xfrm>
        </p:spPr>
        <p:txBody>
          <a:bodyPr/>
          <a:lstStyle/>
          <a:p>
            <a:pPr eaLnBrk="1" hangingPunct="1">
              <a:lnSpc>
                <a:spcPct val="80000"/>
              </a:lnSpc>
              <a:buFont typeface="Wingdings" pitchFamily="2" charset="2"/>
              <a:buNone/>
            </a:pPr>
            <a:r>
              <a:rPr lang="en-US" altLang="zh-TW" sz="1900" dirty="0" smtClean="0"/>
              <a:t>1.</a:t>
            </a:r>
            <a:r>
              <a:rPr lang="zh-TW" altLang="en-US" sz="1900" dirty="0" smtClean="0"/>
              <a:t> 實驗時穿著，長褲，襪子，實驗衣，並戴上口罩及手套</a:t>
            </a:r>
            <a:endParaRPr lang="en-US" altLang="zh-TW" sz="1900" dirty="0" smtClean="0"/>
          </a:p>
          <a:p>
            <a:pPr eaLnBrk="1" hangingPunct="1">
              <a:lnSpc>
                <a:spcPct val="80000"/>
              </a:lnSpc>
              <a:buFont typeface="Wingdings" pitchFamily="2" charset="2"/>
              <a:buNone/>
            </a:pPr>
            <a:r>
              <a:rPr lang="en-US" altLang="zh-TW" sz="1900" dirty="0" smtClean="0"/>
              <a:t>2.</a:t>
            </a:r>
            <a:r>
              <a:rPr lang="zh-TW" altLang="en-US" sz="1900" dirty="0" smtClean="0"/>
              <a:t> 使用</a:t>
            </a:r>
            <a:r>
              <a:rPr lang="en-US" altLang="zh-TW" sz="1900" dirty="0" smtClean="0"/>
              <a:t>Wet</a:t>
            </a:r>
            <a:r>
              <a:rPr lang="zh-TW" altLang="en-US" sz="1900" dirty="0" smtClean="0"/>
              <a:t> </a:t>
            </a:r>
            <a:r>
              <a:rPr lang="en-US" altLang="zh-TW" sz="1900" dirty="0" smtClean="0"/>
              <a:t>Bench </a:t>
            </a:r>
            <a:r>
              <a:rPr lang="zh-TW" altLang="en-US" sz="1900" dirty="0" smtClean="0"/>
              <a:t>時，確保桌面整潔，盛裝的藥品的容器遠離桌緣及工作區域。</a:t>
            </a:r>
            <a:endParaRPr lang="en-US" altLang="zh-TW" sz="1900" dirty="0" smtClean="0"/>
          </a:p>
          <a:p>
            <a:pPr eaLnBrk="1" hangingPunct="1">
              <a:lnSpc>
                <a:spcPct val="80000"/>
              </a:lnSpc>
              <a:buNone/>
            </a:pPr>
            <a:r>
              <a:rPr lang="en-US" altLang="zh-TW" sz="1900" dirty="0" smtClean="0"/>
              <a:t>3.</a:t>
            </a:r>
            <a:r>
              <a:rPr lang="zh-TW" altLang="en-US" sz="1900" dirty="0" smtClean="0"/>
              <a:t> </a:t>
            </a:r>
            <a:r>
              <a:rPr lang="en-US" altLang="zh-TW" sz="1900" dirty="0"/>
              <a:t>Wet</a:t>
            </a:r>
            <a:r>
              <a:rPr lang="zh-TW" altLang="en-US" sz="1900" dirty="0"/>
              <a:t> </a:t>
            </a:r>
            <a:r>
              <a:rPr lang="en-US" altLang="zh-TW" sz="1900" dirty="0" smtClean="0"/>
              <a:t>Bench</a:t>
            </a:r>
            <a:r>
              <a:rPr lang="zh-TW" altLang="en-US" sz="1900" dirty="0" smtClean="0"/>
              <a:t>使用完畢後，淨空桌面，並降使用完的廢液倒入</a:t>
            </a:r>
            <a:r>
              <a:rPr lang="zh-TW" altLang="en-US" sz="1900" dirty="0"/>
              <a:t>廢液</a:t>
            </a:r>
            <a:r>
              <a:rPr lang="zh-TW" altLang="en-US" sz="1900" dirty="0" smtClean="0"/>
              <a:t>儲存桶。</a:t>
            </a:r>
            <a:endParaRPr lang="en-US" altLang="zh-TW" sz="1900" dirty="0"/>
          </a:p>
          <a:p>
            <a:pPr eaLnBrk="1" hangingPunct="1">
              <a:lnSpc>
                <a:spcPct val="80000"/>
              </a:lnSpc>
              <a:buNone/>
            </a:pPr>
            <a:r>
              <a:rPr lang="en-US" altLang="zh-TW" sz="1900" dirty="0" smtClean="0"/>
              <a:t>4. </a:t>
            </a:r>
            <a:r>
              <a:rPr lang="zh-TW" altLang="en-US" sz="1900" dirty="0" smtClean="0"/>
              <a:t>移動</a:t>
            </a:r>
            <a:r>
              <a:rPr lang="zh-TW" altLang="en-US" sz="1900" dirty="0"/>
              <a:t>晶片時都以鑷子夾</a:t>
            </a:r>
            <a:r>
              <a:rPr lang="zh-TW" altLang="en-US" sz="1900" dirty="0" smtClean="0"/>
              <a:t>取，會接觸到化學藥品者，需使用鐵氟龍鑷子</a:t>
            </a:r>
            <a:endParaRPr lang="en-US" altLang="zh-TW" sz="1900" dirty="0" smtClean="0"/>
          </a:p>
          <a:p>
            <a:pPr eaLnBrk="1" hangingPunct="1">
              <a:lnSpc>
                <a:spcPct val="80000"/>
              </a:lnSpc>
              <a:buNone/>
            </a:pPr>
            <a:r>
              <a:rPr lang="en-US" altLang="zh-TW" sz="1900" dirty="0" smtClean="0"/>
              <a:t>5.</a:t>
            </a:r>
            <a:r>
              <a:rPr lang="zh-TW" altLang="en-US" sz="1900" dirty="0" smtClean="0"/>
              <a:t> 操作量測機台時戴上橡膠手套並確保雙手乾燥</a:t>
            </a:r>
            <a:endParaRPr lang="en-US" altLang="zh-TW" sz="1900" dirty="0" smtClean="0"/>
          </a:p>
          <a:p>
            <a:pPr marL="0" indent="0" eaLnBrk="1" hangingPunct="1">
              <a:lnSpc>
                <a:spcPct val="80000"/>
              </a:lnSpc>
              <a:buNone/>
            </a:pPr>
            <a:endParaRPr lang="en-US" altLang="zh-TW" sz="1900" dirty="0" smtClean="0"/>
          </a:p>
          <a:p>
            <a:pPr eaLnBrk="1" hangingPunct="1">
              <a:lnSpc>
                <a:spcPct val="80000"/>
              </a:lnSpc>
              <a:buFontTx/>
              <a:buChar char="-"/>
            </a:pPr>
            <a:endParaRPr lang="en-US" altLang="zh-TW" sz="1900" dirty="0" smtClean="0"/>
          </a:p>
          <a:p>
            <a:pPr eaLnBrk="1" hangingPunct="1">
              <a:lnSpc>
                <a:spcPct val="80000"/>
              </a:lnSpc>
              <a:buFontTx/>
              <a:buChar char="-"/>
            </a:pPr>
            <a:endParaRPr lang="zh-TW" altLang="en-US" sz="1900" dirty="0" smtClean="0"/>
          </a:p>
        </p:txBody>
      </p:sp>
      <p:sp>
        <p:nvSpPr>
          <p:cNvPr id="5122" name="Rectangle 2"/>
          <p:cNvSpPr>
            <a:spLocks noGrp="1" noChangeArrowheads="1"/>
          </p:cNvSpPr>
          <p:nvPr>
            <p:ph type="title"/>
          </p:nvPr>
        </p:nvSpPr>
        <p:spPr>
          <a:xfrm>
            <a:off x="574675" y="692150"/>
            <a:ext cx="8001000" cy="828675"/>
          </a:xfrm>
        </p:spPr>
        <p:txBody>
          <a:bodyPr/>
          <a:lstStyle/>
          <a:p>
            <a:pPr eaLnBrk="1" hangingPunct="1"/>
            <a:r>
              <a:rPr lang="zh-TW" altLang="en-US" b="1" dirty="0" smtClean="0">
                <a:solidFill>
                  <a:srgbClr val="FF3300"/>
                </a:solidFill>
              </a:rPr>
              <a:t>實驗注意事項</a:t>
            </a:r>
          </a:p>
        </p:txBody>
      </p:sp>
      <p:sp>
        <p:nvSpPr>
          <p:cNvPr id="4" name="投影片編號版面配置區 3"/>
          <p:cNvSpPr>
            <a:spLocks noGrp="1"/>
          </p:cNvSpPr>
          <p:nvPr>
            <p:ph type="sldNum" sz="quarter" idx="12"/>
          </p:nvPr>
        </p:nvSpPr>
        <p:spPr/>
        <p:txBody>
          <a:bodyPr/>
          <a:lstStyle/>
          <a:p>
            <a:pPr>
              <a:defRPr/>
            </a:pPr>
            <a:fld id="{0DCD9763-1B5C-4792-AE2F-4154A5DB400D}" type="slidenum">
              <a:rPr lang="en-US" altLang="zh-TW" smtClean="0"/>
              <a:pPr>
                <a:defRPr/>
              </a:pPr>
              <a:t>25</a:t>
            </a:fld>
            <a:endParaRPr lang="en-US" altLang="zh-TW"/>
          </a:p>
        </p:txBody>
      </p:sp>
    </p:spTree>
    <p:extLst>
      <p:ext uri="{BB962C8B-B14F-4D97-AF65-F5344CB8AC3E}">
        <p14:creationId xmlns:p14="http://schemas.microsoft.com/office/powerpoint/2010/main" val="28744371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00034" y="277796"/>
            <a:ext cx="8064500" cy="86518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3600" kern="0" dirty="0">
                <a:solidFill>
                  <a:srgbClr val="3333FF"/>
                </a:solidFill>
                <a:latin typeface="+mj-lt"/>
                <a:ea typeface="標楷體" pitchFamily="65" charset="-120"/>
                <a:cs typeface="+mj-cs"/>
              </a:rPr>
              <a:t>結報</a:t>
            </a:r>
            <a:r>
              <a:rPr lang="zh-TW" altLang="en-US" sz="3600" kern="0" dirty="0" smtClean="0">
                <a:solidFill>
                  <a:srgbClr val="3333FF"/>
                </a:solidFill>
                <a:latin typeface="+mj-lt"/>
                <a:ea typeface="標楷體" pitchFamily="65" charset="-120"/>
                <a:cs typeface="+mj-cs"/>
              </a:rPr>
              <a:t>問題</a:t>
            </a:r>
            <a:endParaRPr kumimoji="1" lang="zh-TW" altLang="en-US" sz="3600" b="1" i="0" u="none" strike="noStrike" kern="0" cap="none" spc="0" normalizeH="0" baseline="0" noProof="0" dirty="0" smtClean="0">
              <a:ln>
                <a:noFill/>
              </a:ln>
              <a:solidFill>
                <a:srgbClr val="3333FF"/>
              </a:solidFill>
              <a:effectLst/>
              <a:uLnTx/>
              <a:uFillTx/>
              <a:latin typeface="+mj-lt"/>
              <a:ea typeface="+mj-ea"/>
              <a:cs typeface="+mj-cs"/>
            </a:endParaRPr>
          </a:p>
        </p:txBody>
      </p:sp>
      <p:sp>
        <p:nvSpPr>
          <p:cNvPr id="5" name="投影片編號版面配置區 4"/>
          <p:cNvSpPr>
            <a:spLocks noGrp="1"/>
          </p:cNvSpPr>
          <p:nvPr>
            <p:ph type="sldNum" sz="quarter" idx="12"/>
          </p:nvPr>
        </p:nvSpPr>
        <p:spPr/>
        <p:txBody>
          <a:bodyPr/>
          <a:lstStyle/>
          <a:p>
            <a:pPr>
              <a:defRPr/>
            </a:pPr>
            <a:fld id="{A4445419-FED5-4C50-B929-2985B58EFA9F}" type="slidenum">
              <a:rPr lang="en-US" altLang="zh-TW" smtClean="0"/>
              <a:pPr>
                <a:defRPr/>
              </a:pPr>
              <a:t>26</a:t>
            </a:fld>
            <a:endParaRPr lang="en-US" altLang="zh-TW"/>
          </a:p>
        </p:txBody>
      </p:sp>
      <p:sp>
        <p:nvSpPr>
          <p:cNvPr id="8" name="文字方塊 7"/>
          <p:cNvSpPr txBox="1"/>
          <p:nvPr/>
        </p:nvSpPr>
        <p:spPr>
          <a:xfrm>
            <a:off x="251520" y="1700808"/>
            <a:ext cx="8424936" cy="4324261"/>
          </a:xfrm>
          <a:prstGeom prst="rect">
            <a:avLst/>
          </a:prstGeom>
          <a:noFill/>
        </p:spPr>
        <p:txBody>
          <a:bodyPr wrap="square" rtlCol="0">
            <a:spAutoFit/>
          </a:bodyPr>
          <a:lstStyle/>
          <a:p>
            <a:pPr marL="457200" indent="-457200">
              <a:lnSpc>
                <a:spcPts val="3000"/>
              </a:lnSpc>
              <a:buFont typeface="+mj-lt"/>
              <a:buAutoNum type="arabicPeriod"/>
            </a:pPr>
            <a:r>
              <a:rPr lang="en-US" altLang="zh-TW" sz="2000" dirty="0" smtClean="0"/>
              <a:t>Look up for HF toxicity and safety issues from MSDS</a:t>
            </a:r>
            <a:r>
              <a:rPr lang="en-US" altLang="zh-TW" sz="2000" dirty="0"/>
              <a:t>.</a:t>
            </a:r>
            <a:r>
              <a:rPr lang="en-US" altLang="zh-TW" sz="2000" dirty="0" smtClean="0"/>
              <a:t> What should be done in case of contact? How should HF be recycled?</a:t>
            </a:r>
          </a:p>
          <a:p>
            <a:pPr marL="457200" indent="-457200">
              <a:lnSpc>
                <a:spcPts val="3000"/>
              </a:lnSpc>
              <a:buFont typeface="+mj-lt"/>
              <a:buAutoNum type="arabicPeriod"/>
            </a:pPr>
            <a:r>
              <a:rPr lang="en-US" altLang="zh-TW" sz="2000" dirty="0" smtClean="0"/>
              <a:t>What are PEL-TWA, PEL-STEL, and PEL-C?</a:t>
            </a:r>
            <a:endParaRPr lang="en-US" altLang="zh-TW" sz="2000" dirty="0"/>
          </a:p>
          <a:p>
            <a:pPr marL="457200" indent="-457200">
              <a:lnSpc>
                <a:spcPts val="3000"/>
              </a:lnSpc>
              <a:buFont typeface="+mj-lt"/>
              <a:buAutoNum type="arabicPeriod"/>
            </a:pPr>
            <a:r>
              <a:rPr lang="en-US" altLang="zh-TW" sz="2000" dirty="0" smtClean="0"/>
              <a:t>What are the applications of thermoelectric effect? </a:t>
            </a:r>
            <a:endParaRPr lang="en-US" altLang="zh-TW" sz="2000" dirty="0"/>
          </a:p>
          <a:p>
            <a:pPr marL="457200" indent="-457200">
              <a:lnSpc>
                <a:spcPts val="3000"/>
              </a:lnSpc>
              <a:buFont typeface="+mj-lt"/>
              <a:buAutoNum type="arabicPeriod"/>
            </a:pPr>
            <a:r>
              <a:rPr lang="en-US" altLang="zh-TW" sz="2000" dirty="0" smtClean="0"/>
              <a:t>Check out </a:t>
            </a:r>
            <a:r>
              <a:rPr lang="en-US" altLang="zh-TW" sz="2000" dirty="0"/>
              <a:t>the 18-inch wafer in </a:t>
            </a:r>
            <a:r>
              <a:rPr lang="en-US" altLang="zh-TW" sz="2000" dirty="0" smtClean="0"/>
              <a:t>EE2-220.</a:t>
            </a:r>
          </a:p>
          <a:p>
            <a:pPr marL="457200" indent="-457200">
              <a:lnSpc>
                <a:spcPts val="3000"/>
              </a:lnSpc>
              <a:buFont typeface="+mj-lt"/>
              <a:buAutoNum type="arabicPeriod"/>
            </a:pPr>
            <a:r>
              <a:rPr lang="en-US" altLang="zh-TW" sz="2000" dirty="0" smtClean="0"/>
              <a:t>Please </a:t>
            </a:r>
            <a:r>
              <a:rPr lang="en-US" altLang="zh-TW" sz="2000" dirty="0"/>
              <a:t>draw the diamond structure, and list at least 5 materials with the diamond </a:t>
            </a:r>
            <a:r>
              <a:rPr lang="en-US" altLang="zh-TW" sz="2000" dirty="0" smtClean="0"/>
              <a:t>structure.</a:t>
            </a:r>
          </a:p>
          <a:p>
            <a:pPr marL="457200" indent="-457200">
              <a:lnSpc>
                <a:spcPts val="3000"/>
              </a:lnSpc>
              <a:buFont typeface="+mj-lt"/>
              <a:buAutoNum type="arabicPeriod"/>
            </a:pPr>
            <a:r>
              <a:rPr lang="en-US" altLang="zh-TW" sz="2000" dirty="0" smtClean="0"/>
              <a:t>For </a:t>
            </a:r>
            <a:r>
              <a:rPr lang="en-US" altLang="zh-TW" sz="2000" dirty="0"/>
              <a:t>(100), (110), and (111) </a:t>
            </a:r>
            <a:r>
              <a:rPr lang="en-US" altLang="zh-TW" sz="2000" dirty="0" smtClean="0"/>
              <a:t>Si, </a:t>
            </a:r>
            <a:r>
              <a:rPr lang="en-US" altLang="zh-TW" sz="2000" dirty="0"/>
              <a:t>w</a:t>
            </a:r>
            <a:r>
              <a:rPr lang="en-US" altLang="zh-TW" sz="2000" dirty="0" smtClean="0"/>
              <a:t>hat are the orientations of fracture plane (</a:t>
            </a:r>
            <a:r>
              <a:rPr lang="zh-TW" altLang="en-US" sz="2000" dirty="0" smtClean="0"/>
              <a:t>斷裂面</a:t>
            </a:r>
            <a:r>
              <a:rPr lang="en-US" altLang="zh-TW" sz="2000" dirty="0" smtClean="0"/>
              <a:t>) and the directions along fraction plane? </a:t>
            </a:r>
            <a:endParaRPr lang="en-US" altLang="zh-TW"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新細明體"/>
        <a:cs typeface=""/>
      </a:majorFont>
      <a:minorFont>
        <a:latin typeface="Verdana"/>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1569</TotalTime>
  <Words>1899</Words>
  <Application>Microsoft Office PowerPoint</Application>
  <PresentationFormat>如螢幕大小 (4:3)</PresentationFormat>
  <Paragraphs>247</Paragraphs>
  <Slides>26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26</vt:i4>
      </vt:variant>
    </vt:vector>
  </HeadingPairs>
  <TitlesOfParts>
    <vt:vector size="33" baseType="lpstr">
      <vt:lpstr>新細明體</vt:lpstr>
      <vt:lpstr>標楷體</vt:lpstr>
      <vt:lpstr>Arial</vt:lpstr>
      <vt:lpstr>Times New Roman</vt:lpstr>
      <vt:lpstr>Verdana</vt:lpstr>
      <vt:lpstr>Wingdings</vt:lpstr>
      <vt:lpstr>Profile</vt:lpstr>
      <vt:lpstr>實驗一  熱電效應  Thermo-electric effect</vt:lpstr>
      <vt:lpstr>Outline</vt:lpstr>
      <vt:lpstr>預報問題</vt:lpstr>
      <vt:lpstr>實驗原理</vt:lpstr>
      <vt:lpstr>PowerPoint 簡報</vt:lpstr>
      <vt:lpstr>業界清洗步驟</vt:lpstr>
      <vt:lpstr>PowerPoint 簡報</vt:lpstr>
      <vt:lpstr>PowerPoint 簡報</vt:lpstr>
      <vt:lpstr>清洗晶片</vt:lpstr>
      <vt:lpstr>矽晶體結構</vt:lpstr>
      <vt:lpstr>PowerPoint 簡報</vt:lpstr>
      <vt:lpstr>PowerPoint 簡報</vt:lpstr>
      <vt:lpstr>判別晶片種類及方向性</vt:lpstr>
      <vt:lpstr>判斷晶片種類</vt:lpstr>
      <vt:lpstr>熱電效應</vt:lpstr>
      <vt:lpstr>PowerPoint 簡報</vt:lpstr>
      <vt:lpstr>PowerPoint 簡報</vt:lpstr>
      <vt:lpstr>PowerPoint 簡報</vt:lpstr>
      <vt:lpstr>PowerPoint 簡報</vt:lpstr>
      <vt:lpstr>熱電效應的模型</vt:lpstr>
      <vt:lpstr>對於熱電效應的考量</vt:lpstr>
      <vt:lpstr>熱電效應判斷法的限制</vt:lpstr>
      <vt:lpstr>熱電效應判斷法的限制</vt:lpstr>
      <vt:lpstr>PowerPoint 簡報</vt:lpstr>
      <vt:lpstr>實驗注意事項</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實驗一  熱電性質與四點探針方法</dc:title>
  <dc:creator>c</dc:creator>
  <cp:lastModifiedBy>USER</cp:lastModifiedBy>
  <cp:revision>130</cp:revision>
  <dcterms:created xsi:type="dcterms:W3CDTF">2007-06-17T07:59:33Z</dcterms:created>
  <dcterms:modified xsi:type="dcterms:W3CDTF">2019-09-11T11:47:58Z</dcterms:modified>
</cp:coreProperties>
</file>