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7104063" cy="102346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838200" y="365125"/>
            <a:ext cx="10515600" cy="58118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日期版面配置區 2"/>
          <p:cNvSpPr>
            <a:spLocks noGrp="1"/>
          </p:cNvSpPr>
          <p:nvPr>
            <p:ph type="dt" sz="half" idx="10"/>
          </p:nvPr>
        </p:nvSpPr>
        <p:spPr/>
        <p:txBody>
          <a:bodyPr/>
          <a:lstStyle/>
          <a:p>
            <a:fld id="{FAE88FF1-2C18-4A0E-91AD-C74148E4C1C5}" type="datetimeFigureOut">
              <a:rPr lang="zh-TW" altLang="en-US" smtClean="0"/>
              <a:t>2020/3/19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00AFB9F-9A76-4833-BBFA-BFD914C38B6B}"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E88FF1-2C18-4A0E-91AD-C74148E4C1C5}" type="datetimeFigureOut">
              <a:rPr lang="zh-TW" altLang="en-US" smtClean="0"/>
              <a:t>2020/3/19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0AFB9F-9A76-4833-BBFA-BFD914C38B6B}"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laws.mywoo.com/14/151/4765/18.html" TargetMode="External"/><Relationship Id="rId2" Type="http://schemas.openxmlformats.org/officeDocument/2006/relationships/hyperlink" Target="https://law.moj.gov.tw/LawClass/LawAll.aspx?pcode=N0060009" TargetMode="External"/><Relationship Id="rId1" Type="http://schemas.openxmlformats.org/officeDocument/2006/relationships/slideLayout" Target="../slideLayouts/slideLayout2.xml"/><Relationship Id="rId4" Type="http://schemas.openxmlformats.org/officeDocument/2006/relationships/hyperlink" Target="http://safe.kyu.edu.tw/%E9%AB%98%E5%A3%93%E6%B0%A3%E9%AB%94%E5%AE%B9%E6%B0%A3%E9%8B%BC%E7%93%B6%E4%BD%BF%E7%94%A8%E5%AE%89%E5%85%A8%E9%A0%88%E7%9F%A5.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a:t>高壓氣體設備及容器安全法規</a:t>
            </a:r>
          </a:p>
        </p:txBody>
      </p:sp>
      <p:sp>
        <p:nvSpPr>
          <p:cNvPr id="3" name="副標題 2"/>
          <p:cNvSpPr>
            <a:spLocks noGrp="1"/>
          </p:cNvSpPr>
          <p:nvPr>
            <p:ph type="subTitle" idx="1"/>
          </p:nvPr>
        </p:nvSpPr>
        <p:spPr/>
        <p:txBody>
          <a:bodyPr/>
          <a:lstStyle/>
          <a:p>
            <a:r>
              <a:rPr lang="zh-TW" altLang="en-US" sz="3200" dirty="0"/>
              <a:t>職業安全衛生法則第</a:t>
            </a:r>
            <a:r>
              <a:rPr lang="en-US" altLang="zh-TW" sz="3200" dirty="0"/>
              <a:t>18</a:t>
            </a:r>
            <a:r>
              <a:rPr lang="zh-TW" altLang="en-US" sz="3200" dirty="0"/>
              <a:t>條</a:t>
            </a:r>
            <a:endParaRPr lang="en-US" altLang="zh-TW" sz="3200" dirty="0" smtClean="0"/>
          </a:p>
          <a:p>
            <a:r>
              <a:rPr lang="zh-TW" altLang="en-US" sz="3200" dirty="0" smtClean="0"/>
              <a:t>「</a:t>
            </a:r>
            <a:r>
              <a:rPr lang="zh-TW" altLang="en-US" sz="3200" dirty="0"/>
              <a:t>勞工安全衛生設施規則」第106至113條</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職業安全衛生法則第</a:t>
            </a:r>
            <a:r>
              <a:rPr lang="en-US" altLang="zh-TW" dirty="0"/>
              <a:t>18</a:t>
            </a:r>
            <a:r>
              <a:rPr lang="zh-TW" altLang="en-US" dirty="0"/>
              <a:t>條</a:t>
            </a:r>
          </a:p>
        </p:txBody>
      </p:sp>
      <p:sp>
        <p:nvSpPr>
          <p:cNvPr id="3" name="內容版面配置區 2"/>
          <p:cNvSpPr>
            <a:spLocks noGrp="1"/>
          </p:cNvSpPr>
          <p:nvPr>
            <p:ph idx="1"/>
          </p:nvPr>
        </p:nvSpPr>
        <p:spPr/>
        <p:txBody>
          <a:bodyPr>
            <a:normAutofit fontScale="55000" lnSpcReduction="20000"/>
          </a:bodyPr>
          <a:lstStyle/>
          <a:p>
            <a:endParaRPr lang="zh-TW" altLang="en-US"/>
          </a:p>
          <a:p>
            <a:r>
              <a:rPr lang="zh-TW" altLang="en-US"/>
              <a:t>本規則所稱高壓氣體，係指下列各款：</a:t>
            </a:r>
          </a:p>
          <a:p>
            <a:r>
              <a:rPr lang="zh-TW" altLang="en-US"/>
              <a:t>一、在常用溫度下，表壓力（以下簡稱壓力）達每平方公分十公斤以上之</a:t>
            </a:r>
          </a:p>
          <a:p>
            <a:r>
              <a:rPr lang="zh-TW" altLang="en-US"/>
              <a:t>    壓縮氣體或溫度在攝氏三十五度時之壓力可達每平方公分十公斤以上</a:t>
            </a:r>
          </a:p>
          <a:p>
            <a:r>
              <a:rPr lang="zh-TW" altLang="en-US"/>
              <a:t>    之壓縮氣體。但不含壓縮乙炔氣。</a:t>
            </a:r>
          </a:p>
          <a:p>
            <a:r>
              <a:rPr lang="zh-TW" altLang="en-US"/>
              <a:t>二、在常用溫度下，壓力達每平方公分二公斤以上之壓縮乙炔氣或溫度在</a:t>
            </a:r>
          </a:p>
          <a:p>
            <a:r>
              <a:rPr lang="zh-TW" altLang="en-US"/>
              <a:t>    攝氏十五度時之壓力可達每平方公分二公斤以上之壓縮乙炔氣。</a:t>
            </a:r>
          </a:p>
          <a:p>
            <a:r>
              <a:rPr lang="zh-TW" altLang="en-US"/>
              <a:t>三、在常用溫度下，壓力達每平方公分二公斤以上之液化氣體或壓力達每</a:t>
            </a:r>
          </a:p>
          <a:p>
            <a:r>
              <a:rPr lang="zh-TW" altLang="en-US"/>
              <a:t>    平方公分二公斤時之溫度在攝氏三十五度以下之液化氣體。</a:t>
            </a:r>
          </a:p>
          <a:p>
            <a:r>
              <a:rPr lang="zh-TW" altLang="en-US"/>
              <a:t>四、除前款規定者外，溫度在攝氏三十五度時，壓力超過每平方公分零公</a:t>
            </a:r>
          </a:p>
          <a:p>
            <a:r>
              <a:rPr lang="zh-TW" altLang="en-US"/>
              <a:t>    斤以上之液化氣體中之液化氰化氫、液化溴甲烷、液化環氧乙烷或其</a:t>
            </a:r>
          </a:p>
          <a:p>
            <a:r>
              <a:rPr lang="zh-TW" altLang="en-US"/>
              <a:t>    他經中央主管機關指定之液化氣體。</a:t>
            </a:r>
          </a:p>
          <a:p>
            <a:r>
              <a:rPr lang="zh-TW" altLang="en-US"/>
              <a:t>前項高壓氣體不適用於高壓鍋爐及其管內高壓水蒸氣，交通運輸如火車及</a:t>
            </a:r>
          </a:p>
          <a:p>
            <a:r>
              <a:rPr lang="zh-TW" altLang="en-US"/>
              <a:t>航空器之高壓氣體、核子反應裝置有關之高壓氣體、及其他經中央主管機</a:t>
            </a:r>
          </a:p>
          <a:p>
            <a:r>
              <a:rPr lang="zh-TW" altLang="en-US"/>
              <a:t>關認可不易發生災害之高壓氣體。</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「勞工安全衛生設施規則」第106條</a:t>
            </a:r>
          </a:p>
        </p:txBody>
      </p:sp>
      <p:sp>
        <p:nvSpPr>
          <p:cNvPr id="3" name="內容版面配置區 2"/>
          <p:cNvSpPr>
            <a:spLocks noGrp="1"/>
          </p:cNvSpPr>
          <p:nvPr>
            <p:ph idx="1"/>
          </p:nvPr>
        </p:nvSpPr>
        <p:spPr/>
        <p:txBody>
          <a:bodyPr>
            <a:normAutofit lnSpcReduction="10000"/>
          </a:bodyPr>
          <a:lstStyle/>
          <a:p>
            <a:r>
              <a:rPr lang="zh-TW" altLang="en-US"/>
              <a:t>雇主對於高壓氣體容器，不論盛裝或空容器，使用時，應依下列規定辦理：</a:t>
            </a:r>
          </a:p>
          <a:p>
            <a:r>
              <a:rPr lang="zh-TW" altLang="en-US"/>
              <a:t>一、確知容器之用途無誤者，方得使用。</a:t>
            </a:r>
          </a:p>
          <a:p>
            <a:r>
              <a:rPr lang="zh-TW" altLang="en-US"/>
              <a:t>二、高壓氣體容器應標明所裝氣體之品名，不得任意灌裝或轉裝。</a:t>
            </a:r>
          </a:p>
          <a:p>
            <a:r>
              <a:rPr lang="zh-TW" altLang="en-US"/>
              <a:t>三、容器外表顏色，不得擅自變更或擦掉。</a:t>
            </a:r>
          </a:p>
          <a:p>
            <a:r>
              <a:rPr lang="zh-TW" altLang="en-US"/>
              <a:t>四、容器使用時應加固定。</a:t>
            </a:r>
          </a:p>
          <a:p>
            <a:r>
              <a:rPr lang="zh-TW" altLang="en-US"/>
              <a:t>五、容器搬動不得粗莽或使之衝擊。</a:t>
            </a:r>
          </a:p>
          <a:p>
            <a:r>
              <a:rPr lang="zh-TW" altLang="en-US"/>
              <a:t>六、焊接時不得在容器上試焊。</a:t>
            </a:r>
          </a:p>
          <a:p>
            <a:r>
              <a:rPr lang="zh-TW" altLang="en-US"/>
              <a:t>七、容器應妥善管理、整理。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「勞工安全衛生設施規則」第10</a:t>
            </a:r>
            <a:r>
              <a:rPr lang="en-US" altLang="zh-TW">
                <a:sym typeface="+mn-ea"/>
              </a:rPr>
              <a:t>7</a:t>
            </a:r>
            <a:r>
              <a:rPr lang="zh-TW" altLang="en-US">
                <a:sym typeface="+mn-ea"/>
              </a:rPr>
              <a:t>條</a:t>
            </a:r>
            <a:endParaRPr lang="zh-TW" altLang="en-US"/>
          </a:p>
        </p:txBody>
      </p:sp>
      <p:sp>
        <p:nvSpPr>
          <p:cNvPr id="3" name="內容版面配置區 2"/>
          <p:cNvSpPr>
            <a:spLocks noGrp="1"/>
          </p:cNvSpPr>
          <p:nvPr>
            <p:ph idx="1"/>
          </p:nvPr>
        </p:nvSpPr>
        <p:spPr/>
        <p:txBody>
          <a:bodyPr>
            <a:normAutofit fontScale="75000" lnSpcReduction="20000"/>
          </a:bodyPr>
          <a:lstStyle/>
          <a:p>
            <a:r>
              <a:rPr lang="zh-TW" altLang="en-US"/>
              <a:t>雇主對於高壓氣體容器，不論盛裝或空容器，搬運時，應依下列規定辦理：</a:t>
            </a:r>
          </a:p>
          <a:p>
            <a:r>
              <a:rPr lang="zh-TW" altLang="en-US"/>
              <a:t>一、溫度保持在攝氏四十度以下。</a:t>
            </a:r>
          </a:p>
          <a:p>
            <a:r>
              <a:rPr lang="zh-TW" altLang="en-US"/>
              <a:t>二、場內移動儘量使用專用手推車等，務求安穩直立。</a:t>
            </a:r>
          </a:p>
          <a:p>
            <a:r>
              <a:rPr lang="zh-TW" altLang="en-US"/>
              <a:t>三、以手移動容器，應確知護蓋旋緊後，方直立移動。</a:t>
            </a:r>
          </a:p>
          <a:p>
            <a:r>
              <a:rPr lang="zh-TW" altLang="en-US"/>
              <a:t>四、容器吊起搬運不得直接用電磁鐵，吊鏈、繩子等直接吊運。</a:t>
            </a:r>
          </a:p>
          <a:p>
            <a:r>
              <a:rPr lang="zh-TW" altLang="en-US"/>
              <a:t>五、容器裝車或卸車，應確知護蓋旋緊後才進行，卸車時必須使用緩衝板或輪胎。</a:t>
            </a:r>
          </a:p>
          <a:p>
            <a:r>
              <a:rPr lang="zh-TW" altLang="en-US"/>
              <a:t>六、儘量避免與其他氣體混載，非混載不可時，應將容器之頭尾反方向置放或隔置相當間隔。</a:t>
            </a:r>
          </a:p>
          <a:p>
            <a:r>
              <a:rPr lang="zh-TW" altLang="en-US"/>
              <a:t>七、載運可燃性氣體時，要置備滅火器；載運毒性氣體時，要置備吸收劑、中和劑、防毒面具等。</a:t>
            </a:r>
          </a:p>
          <a:p>
            <a:r>
              <a:rPr lang="zh-TW" altLang="en-US"/>
              <a:t>八、盛裝容器之載運車輛，應有警戒標誌。</a:t>
            </a:r>
          </a:p>
          <a:p>
            <a:r>
              <a:rPr lang="zh-TW" altLang="en-US"/>
              <a:t>九、運送中遇有漏氣，應檢查漏出部位，給予適當處理。</a:t>
            </a:r>
          </a:p>
          <a:p>
            <a:r>
              <a:rPr lang="zh-TW" altLang="en-US"/>
              <a:t>十、搬運中發現溫度異常高昇時，應立即灑水冷卻，必要時，並應通知原製造廠協助處理。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「勞工安全衛生設施規則」第10</a:t>
            </a:r>
            <a:r>
              <a:rPr lang="en-US" altLang="zh-TW">
                <a:sym typeface="+mn-ea"/>
              </a:rPr>
              <a:t>8</a:t>
            </a:r>
            <a:r>
              <a:rPr lang="zh-TW" altLang="en-US">
                <a:sym typeface="+mn-ea"/>
              </a:rPr>
              <a:t>條</a:t>
            </a:r>
            <a:endParaRPr lang="zh-TW" altLang="en-US"/>
          </a:p>
        </p:txBody>
      </p:sp>
      <p:sp>
        <p:nvSpPr>
          <p:cNvPr id="3" name="內容版面配置區 2"/>
          <p:cNvSpPr>
            <a:spLocks noGrp="1"/>
          </p:cNvSpPr>
          <p:nvPr>
            <p:ph idx="1"/>
          </p:nvPr>
        </p:nvSpPr>
        <p:spPr/>
        <p:txBody>
          <a:bodyPr>
            <a:normAutofit fontScale="82500" lnSpcReduction="20000"/>
          </a:bodyPr>
          <a:lstStyle/>
          <a:p>
            <a:r>
              <a:rPr lang="zh-TW" altLang="en-US"/>
              <a:t>雇主對於高壓氣體之貯存，應依下列規定辦理：</a:t>
            </a:r>
          </a:p>
          <a:p>
            <a:r>
              <a:rPr lang="zh-TW" altLang="en-US"/>
              <a:t>一、貯存場所應有適當之警戒標示，禁止煙火接近。</a:t>
            </a:r>
          </a:p>
          <a:p>
            <a:r>
              <a:rPr lang="zh-TW" altLang="en-US"/>
              <a:t>二、貯存周圍二公尺內不得放置有煙火及著火性、引火性物品。</a:t>
            </a:r>
          </a:p>
          <a:p>
            <a:r>
              <a:rPr lang="zh-TW" altLang="en-US"/>
              <a:t>三、盛裝容器和空容器應分區放置。</a:t>
            </a:r>
          </a:p>
          <a:p>
            <a:r>
              <a:rPr lang="zh-TW" altLang="en-US"/>
              <a:t>四、可燃性氣體、有毒性氣體及氧氣之鋼瓶，應分開貯存。</a:t>
            </a:r>
          </a:p>
          <a:p>
            <a:r>
              <a:rPr lang="zh-TW" altLang="en-US"/>
              <a:t>五、應安穩置放並加固定及裝妥護蓋。</a:t>
            </a:r>
          </a:p>
          <a:p>
            <a:r>
              <a:rPr lang="zh-TW" altLang="en-US"/>
              <a:t>六、容器應保持在攝氏四十度以下。</a:t>
            </a:r>
          </a:p>
          <a:p>
            <a:r>
              <a:rPr lang="zh-TW" altLang="en-US"/>
              <a:t>七、貯存處應考慮於緊急時便於搬出。</a:t>
            </a:r>
          </a:p>
          <a:p>
            <a:r>
              <a:rPr lang="zh-TW" altLang="en-US"/>
              <a:t>八、通路面積以確保貯存處面積百分之二十以上為原則。</a:t>
            </a:r>
          </a:p>
          <a:p>
            <a:r>
              <a:rPr lang="zh-TW" altLang="en-US"/>
              <a:t>九、貯存處附近，不得任意放置其他物品。</a:t>
            </a:r>
          </a:p>
          <a:p>
            <a:r>
              <a:rPr lang="zh-TW" altLang="en-US"/>
              <a:t>十、貯存比空氣重之氣體，應注意低漥處之通風。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「勞工安全衛生設施規則」第10</a:t>
            </a:r>
            <a:r>
              <a:rPr lang="en-US" altLang="zh-TW">
                <a:sym typeface="+mn-ea"/>
              </a:rPr>
              <a:t>9</a:t>
            </a:r>
            <a:r>
              <a:rPr lang="zh-TW" altLang="en-US">
                <a:sym typeface="+mn-ea"/>
              </a:rPr>
              <a:t>條</a:t>
            </a:r>
            <a:endParaRPr lang="zh-TW" altLang="en-US"/>
          </a:p>
        </p:txBody>
      </p:sp>
      <p:sp>
        <p:nvSpPr>
          <p:cNvPr id="3" name="內容版面配置區 2"/>
          <p:cNvSpPr>
            <a:spLocks noGrp="1"/>
          </p:cNvSpPr>
          <p:nvPr>
            <p:ph idx="1"/>
          </p:nvPr>
        </p:nvSpPr>
        <p:spPr/>
        <p:txBody>
          <a:bodyPr/>
          <a:lstStyle/>
          <a:p>
            <a:r>
              <a:rPr lang="zh-TW" altLang="en-US"/>
              <a:t>雇主對於高壓可燃性氣體之貯存，除前條規定外，電氣設備應採用防爆型，不得帶用防爆型攜帶式電筒以外之其他燈火，並應有適當之滅火機具。</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a:t>
            </a:r>
            <a:r>
              <a:rPr lang="en-US" altLang="zh-TW">
                <a:sym typeface="+mn-ea"/>
              </a:rPr>
              <a:t>10</a:t>
            </a:r>
            <a:r>
              <a:rPr lang="zh-TW" altLang="en-US">
                <a:sym typeface="+mn-ea"/>
              </a:rPr>
              <a:t>條</a:t>
            </a:r>
            <a:endParaRPr lang="zh-TW" altLang="en-US"/>
          </a:p>
        </p:txBody>
      </p:sp>
      <p:sp>
        <p:nvSpPr>
          <p:cNvPr id="3" name="內容版面配置區 2"/>
          <p:cNvSpPr>
            <a:spLocks noGrp="1"/>
          </p:cNvSpPr>
          <p:nvPr>
            <p:ph idx="1"/>
          </p:nvPr>
        </p:nvSpPr>
        <p:spPr/>
        <p:txBody>
          <a:bodyPr/>
          <a:lstStyle/>
          <a:p>
            <a:r>
              <a:rPr lang="zh-TW" altLang="en-US"/>
              <a:t>雇主對於毒性高壓氣體之儲存，應依下列規定辦理：</a:t>
            </a:r>
          </a:p>
          <a:p>
            <a:r>
              <a:rPr lang="zh-TW" altLang="en-US"/>
              <a:t>一、貯存處要置備吸收劑、中和劑及適用之防毒面罩或呼吸用防護具。</a:t>
            </a:r>
          </a:p>
          <a:p>
            <a:r>
              <a:rPr lang="zh-TW" altLang="en-US"/>
              <a:t>二、具有腐蝕性之毒性氣體，應充分換氣，保持通風良好。</a:t>
            </a:r>
          </a:p>
          <a:p>
            <a:r>
              <a:rPr lang="zh-TW" altLang="en-US"/>
              <a:t>三、不得在腐蝕化學藥品或煙囟附近貯藏。</a:t>
            </a:r>
          </a:p>
          <a:p>
            <a:r>
              <a:rPr lang="zh-TW" altLang="en-US"/>
              <a:t>四、預防異物之混入。</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a:t>
            </a:r>
            <a:r>
              <a:rPr lang="en-US" altLang="zh-TW">
                <a:sym typeface="+mn-ea"/>
              </a:rPr>
              <a:t>11</a:t>
            </a:r>
            <a:r>
              <a:rPr lang="zh-TW" altLang="en-US">
                <a:sym typeface="+mn-ea"/>
              </a:rPr>
              <a:t>條</a:t>
            </a:r>
            <a:endParaRPr lang="zh-TW" altLang="en-US"/>
          </a:p>
        </p:txBody>
      </p:sp>
      <p:sp>
        <p:nvSpPr>
          <p:cNvPr id="3" name="內容版面配置區 2"/>
          <p:cNvSpPr>
            <a:spLocks noGrp="1"/>
          </p:cNvSpPr>
          <p:nvPr>
            <p:ph idx="1"/>
          </p:nvPr>
        </p:nvSpPr>
        <p:spPr/>
        <p:txBody>
          <a:bodyPr/>
          <a:lstStyle/>
          <a:p>
            <a:r>
              <a:rPr lang="zh-TW" altLang="en-US"/>
              <a:t>雇主對於毒性高壓氣體之使用，應依下列規定辦理：</a:t>
            </a:r>
          </a:p>
          <a:p>
            <a:r>
              <a:rPr lang="zh-TW" altLang="en-US"/>
              <a:t>一、非對該氣體有實地瞭解之人員，不准進入。</a:t>
            </a:r>
          </a:p>
          <a:p>
            <a:r>
              <a:rPr lang="zh-TW" altLang="en-US"/>
              <a:t>二、工作場所空氣中之毒性氣體濃度不得超過容許濃度。</a:t>
            </a:r>
          </a:p>
          <a:p>
            <a:r>
              <a:rPr lang="zh-TW" altLang="en-US"/>
              <a:t>三、工作場所置備充分及適用之防護具。</a:t>
            </a:r>
          </a:p>
          <a:p>
            <a:r>
              <a:rPr lang="zh-TW" altLang="en-US"/>
              <a:t>四、使用毒性氣體場所，應保持通風良好。</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sym typeface="+mn-ea"/>
              </a:rPr>
              <a:t>「勞工安全衛生設施規則」第1</a:t>
            </a:r>
            <a:r>
              <a:rPr lang="en-US" altLang="zh-TW">
                <a:sym typeface="+mn-ea"/>
              </a:rPr>
              <a:t>12</a:t>
            </a:r>
            <a:r>
              <a:rPr lang="zh-TW" altLang="en-US">
                <a:sym typeface="+mn-ea"/>
              </a:rPr>
              <a:t>條</a:t>
            </a:r>
            <a:endParaRPr lang="zh-TW" altLang="en-US"/>
          </a:p>
        </p:txBody>
      </p:sp>
      <p:sp>
        <p:nvSpPr>
          <p:cNvPr id="3" name="內容版面配置區 2"/>
          <p:cNvSpPr>
            <a:spLocks noGrp="1"/>
          </p:cNvSpPr>
          <p:nvPr>
            <p:ph idx="1"/>
          </p:nvPr>
        </p:nvSpPr>
        <p:spPr/>
        <p:txBody>
          <a:bodyPr/>
          <a:lstStyle/>
          <a:p>
            <a:r>
              <a:rPr lang="zh-TW" altLang="en-US"/>
              <a:t>雇主對於高壓氣體之廢棄，應防止火災爆炸或中毒之危害。</a:t>
            </a:r>
          </a:p>
          <a:p>
            <a:endParaRPr lang="zh-TW" altLang="en-US">
              <a:sym typeface="+mn-ea"/>
            </a:endParaRPr>
          </a:p>
          <a:p>
            <a:endParaRPr lang="zh-TW" altLang="en-US">
              <a:sym typeface="+mn-ea"/>
            </a:endParaRPr>
          </a:p>
          <a:p>
            <a:r>
              <a:rPr lang="zh-TW" altLang="en-US" sz="4400">
                <a:sym typeface="+mn-ea"/>
              </a:rPr>
              <a:t>「勞工安全衛生設施規則」第1</a:t>
            </a:r>
            <a:r>
              <a:rPr lang="en-US" altLang="zh-TW" sz="4400">
                <a:sym typeface="+mn-ea"/>
              </a:rPr>
              <a:t>13</a:t>
            </a:r>
            <a:r>
              <a:rPr lang="zh-TW" altLang="en-US" sz="4400">
                <a:sym typeface="+mn-ea"/>
              </a:rPr>
              <a:t>條</a:t>
            </a:r>
            <a:endParaRPr lang="zh-TW" altLang="en-US" sz="4400"/>
          </a:p>
          <a:p>
            <a:r>
              <a:rPr lang="zh-TW" altLang="en-US"/>
              <a:t>有關高壓氣體設備及必要措施，除本節之規定外，並應依其他相關職業安全衛生法規規定辦理。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Reference</a:t>
            </a:r>
          </a:p>
        </p:txBody>
      </p:sp>
      <p:sp>
        <p:nvSpPr>
          <p:cNvPr id="3" name="內容版面配置區 2"/>
          <p:cNvSpPr>
            <a:spLocks noGrp="1"/>
          </p:cNvSpPr>
          <p:nvPr>
            <p:ph idx="1"/>
          </p:nvPr>
        </p:nvSpPr>
        <p:spPr/>
        <p:txBody>
          <a:bodyPr/>
          <a:lstStyle/>
          <a:p>
            <a:pPr marL="0" indent="0">
              <a:buNone/>
            </a:pPr>
            <a:r>
              <a:rPr lang="en-US" altLang="zh-TW" dirty="0">
                <a:hlinkClick r:id="rId2"/>
              </a:rPr>
              <a:t>https://law.moj.gov.tw/LawClass/LawAll.aspx?pcode=N0060009</a:t>
            </a:r>
            <a:r>
              <a:rPr lang="zh-TW" altLang="en-US" dirty="0"/>
              <a:t> </a:t>
            </a:r>
            <a:r>
              <a:rPr lang="en-US" altLang="zh-TW" dirty="0"/>
              <a:t>(</a:t>
            </a:r>
            <a:r>
              <a:rPr lang="zh-TW" altLang="en-US" dirty="0"/>
              <a:t>法規</a:t>
            </a:r>
            <a:r>
              <a:rPr lang="en-US" altLang="zh-TW" dirty="0"/>
              <a:t>:</a:t>
            </a:r>
            <a:r>
              <a:rPr lang="zh-TW" altLang="en-US" dirty="0"/>
              <a:t>職業</a:t>
            </a:r>
            <a:r>
              <a:rPr lang="en-US" altLang="zh-TW" dirty="0"/>
              <a:t>)</a:t>
            </a:r>
          </a:p>
          <a:p>
            <a:pPr marL="0" indent="0">
              <a:buNone/>
            </a:pPr>
            <a:r>
              <a:rPr lang="zh-TW" altLang="en-US" dirty="0">
                <a:hlinkClick r:id="rId3"/>
              </a:rPr>
              <a:t>http://laws.mywoo.com/14/151/4765/18</a:t>
            </a:r>
            <a:r>
              <a:rPr lang="zh-TW" altLang="en-US" dirty="0" smtClean="0">
                <a:hlinkClick r:id="rId3"/>
              </a:rPr>
              <a:t>.html</a:t>
            </a:r>
            <a:r>
              <a:rPr lang="zh-TW" altLang="en-US" dirty="0" smtClean="0"/>
              <a:t> </a:t>
            </a:r>
            <a:r>
              <a:rPr lang="en-US" altLang="zh-TW" dirty="0" smtClean="0"/>
              <a:t>(</a:t>
            </a:r>
            <a:r>
              <a:rPr lang="zh-TW" altLang="en-US" dirty="0"/>
              <a:t>法規</a:t>
            </a:r>
            <a:r>
              <a:rPr lang="en-US" altLang="zh-TW" dirty="0"/>
              <a:t>:</a:t>
            </a:r>
            <a:r>
              <a:rPr lang="zh-TW" altLang="en-US" dirty="0"/>
              <a:t>勞工</a:t>
            </a:r>
            <a:r>
              <a:rPr lang="en-US" altLang="zh-TW" dirty="0"/>
              <a:t>)</a:t>
            </a:r>
          </a:p>
          <a:p>
            <a:pPr marL="0" indent="0">
              <a:buNone/>
            </a:pPr>
            <a:endParaRPr lang="zh-TW" altLang="en-US" dirty="0"/>
          </a:p>
          <a:p>
            <a:pPr marL="0" indent="0">
              <a:buNone/>
            </a:pPr>
            <a:r>
              <a:rPr lang="zh-TW" altLang="en-US" dirty="0">
                <a:hlinkClick r:id="rId4"/>
              </a:rPr>
              <a:t>http://safe.kyu.edu.tw/%E9%AB%98%E5%A3%93%E6%B0%A3%E9%AB%94%E5%AE%B9%E6%B0%A3%E9%8B%BC%E7%93%B6%E4%BD%BF%E7%94%A8%E5%AE%89%E5%85%A8%E9%A0%88%E7%9F%A5</a:t>
            </a:r>
            <a:r>
              <a:rPr lang="zh-TW" altLang="en-US" dirty="0" smtClean="0">
                <a:hlinkClick r:id="rId4"/>
              </a:rPr>
              <a:t>.htm</a:t>
            </a:r>
            <a:r>
              <a:rPr lang="zh-TW" altLang="en-US" dirty="0" smtClean="0"/>
              <a:t> </a:t>
            </a:r>
            <a:endParaRPr lang="zh-TW"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1225</Words>
  <Application>Microsoft Office PowerPoint</Application>
  <PresentationFormat>寬螢幕</PresentationFormat>
  <Paragraphs>77</Paragraphs>
  <Slides>10</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10</vt:i4>
      </vt:variant>
    </vt:vector>
  </HeadingPairs>
  <TitlesOfParts>
    <vt:vector size="15" baseType="lpstr">
      <vt:lpstr>新細明體</vt:lpstr>
      <vt:lpstr>Arial</vt:lpstr>
      <vt:lpstr>Calibri</vt:lpstr>
      <vt:lpstr>Calibri Light</vt:lpstr>
      <vt:lpstr>Office 主题</vt:lpstr>
      <vt:lpstr>高壓氣體設備及容器安全法規</vt:lpstr>
      <vt:lpstr>職業安全衛生法則第18條</vt:lpstr>
      <vt:lpstr>「勞工安全衛生設施規則」第106條</vt:lpstr>
      <vt:lpstr>「勞工安全衛生設施規則」第107條</vt:lpstr>
      <vt:lpstr>「勞工安全衛生設施規則」第108條</vt:lpstr>
      <vt:lpstr>「勞工安全衛生設施規則」第109條</vt:lpstr>
      <vt:lpstr>「勞工安全衛生設施規則」第110條</vt:lpstr>
      <vt:lpstr>「勞工安全衛生設施規則」第111條</vt:lpstr>
      <vt:lpstr>「勞工安全衛生設施規則」第112條</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陳子軒</dc:creator>
  <cp:lastModifiedBy>452</cp:lastModifiedBy>
  <cp:revision>5</cp:revision>
  <dcterms:created xsi:type="dcterms:W3CDTF">2020-03-19T06:58:42Z</dcterms:created>
  <dcterms:modified xsi:type="dcterms:W3CDTF">2020-03-19T08:55:53Z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1028-10.8.0.6003</vt:lpwstr>
  </property>
</Properties>
</file>